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58" r:id="rId5"/>
    <p:sldId id="290" r:id="rId6"/>
    <p:sldId id="289" r:id="rId7"/>
    <p:sldId id="260" r:id="rId8"/>
    <p:sldId id="268" r:id="rId9"/>
    <p:sldId id="287" r:id="rId10"/>
    <p:sldId id="288" r:id="rId11"/>
    <p:sldId id="266" r:id="rId12"/>
    <p:sldId id="286" r:id="rId13"/>
    <p:sldId id="285" r:id="rId14"/>
    <p:sldId id="269" r:id="rId15"/>
    <p:sldId id="267" r:id="rId16"/>
    <p:sldId id="270" r:id="rId17"/>
    <p:sldId id="271" r:id="rId18"/>
    <p:sldId id="284" r:id="rId19"/>
    <p:sldId id="273" r:id="rId20"/>
    <p:sldId id="283" r:id="rId21"/>
    <p:sldId id="282" r:id="rId22"/>
    <p:sldId id="281" r:id="rId23"/>
    <p:sldId id="279" r:id="rId24"/>
    <p:sldId id="280" r:id="rId25"/>
    <p:sldId id="277" r:id="rId26"/>
    <p:sldId id="278" r:id="rId27"/>
    <p:sldId id="274" r:id="rId28"/>
    <p:sldId id="275" r:id="rId29"/>
    <p:sldId id="276" r:id="rId30"/>
    <p:sldId id="272" r:id="rId31"/>
    <p:sldId id="262" r:id="rId32"/>
    <p:sldId id="265" r:id="rId33"/>
    <p:sldId id="263" r:id="rId34"/>
    <p:sldId id="2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60"/>
    <p:restoredTop sz="94694"/>
  </p:normalViewPr>
  <p:slideViewPr>
    <p:cSldViewPr snapToGrid="0" snapToObjects="1">
      <p:cViewPr>
        <p:scale>
          <a:sx n="112" d="100"/>
          <a:sy n="112" d="100"/>
        </p:scale>
        <p:origin x="63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88BD-2818-064E-AB41-5602A9DF0E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AFE9FE-F7F6-9344-89B3-CF33728ED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D57CE1-18CA-E64E-82C2-1C87BAE2B65D}"/>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3EDFEF1E-E4AD-E940-8AEB-E6A2EB86F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16BF4-869C-DD43-8ED2-FBCE10936087}"/>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92919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24AEF-5E94-C544-9801-333548111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E79C78-87B6-8A4F-9445-7CAB34C4AB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6A7FA-6720-B54C-92B0-DC876D8165E3}"/>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52E1A9EE-CBAE-9E4B-A4FF-3A895B501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1B1A5-FBDC-1342-9DD1-ED7676D2DE11}"/>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43723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AD2675-545A-0C46-BF52-C109F30E86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42C3A-C1E4-B843-B96F-3EE2CA495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BEB7C-CF04-B443-AB8F-BE0D3B29E894}"/>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B21030CE-75A0-2B41-A840-0FAF07EDA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A12BF-FB3A-744C-95E4-31328A7292CE}"/>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25541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3E14-1C6B-904B-85C8-417A5C95BD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A7D53-5EA7-B34C-B74B-E43B1CCC6E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88A90-ADAB-9846-81DA-89BFE662AF87}"/>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DB22C4D7-18E9-584A-86E2-CF8796861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4896B-F083-2544-9A0A-56FB01B2F607}"/>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80220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217-817E-774C-AA1C-CF4582C2B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15BCC0-CBBC-2A4E-B5B1-A0982844D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8F710A-7B85-D34B-AE47-5187EE2557B4}"/>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6488D517-E89B-4444-B62A-5B2F0033B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A1012-AC70-F84E-B83B-A1AC9000466C}"/>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607253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49D4-004D-1947-A990-C32439C2C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0CEA70-7EB7-2C49-8D7B-8B1691CBB7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80F02D-36D6-9F44-A9E2-BB38015972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89AF3A-9FC7-BE4E-A02A-37D4E7DF85A4}"/>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6" name="Footer Placeholder 5">
            <a:extLst>
              <a:ext uri="{FF2B5EF4-FFF2-40B4-BE49-F238E27FC236}">
                <a16:creationId xmlns:a16="http://schemas.microsoft.com/office/drawing/2014/main" id="{4494DD9F-A54E-8E46-A4D7-4734DDDE0B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71059-491E-BE4A-9D69-9CD633EF20B9}"/>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624803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8640C-EA34-A941-8816-492936E957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18173-008E-3941-9915-54FA96CD2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232CE3-8B69-2540-AC69-D8ADEDD7F7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12B793-9BDA-C04B-8ACF-A6C004501D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78E182-2639-1C46-9EE1-E1D99C7F6C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7138DB-45AB-BD44-869E-40719896E45B}"/>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8" name="Footer Placeholder 7">
            <a:extLst>
              <a:ext uri="{FF2B5EF4-FFF2-40B4-BE49-F238E27FC236}">
                <a16:creationId xmlns:a16="http://schemas.microsoft.com/office/drawing/2014/main" id="{82C47483-BCED-214E-8E88-A222753BB3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634813-527D-5349-AA8B-25410FD804A3}"/>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865180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57D19-3F05-7C4E-9254-58238D2ED2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83D6B2-D6E5-9748-85B8-2BDE495EFD1F}"/>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4" name="Footer Placeholder 3">
            <a:extLst>
              <a:ext uri="{FF2B5EF4-FFF2-40B4-BE49-F238E27FC236}">
                <a16:creationId xmlns:a16="http://schemas.microsoft.com/office/drawing/2014/main" id="{F80979AF-9530-B742-95BF-83F25737F7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8CECBC-DB76-9F43-940E-650CD8279C31}"/>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72625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C4199-27F7-6149-AC22-D00DFDA5BB3E}"/>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3" name="Footer Placeholder 2">
            <a:extLst>
              <a:ext uri="{FF2B5EF4-FFF2-40B4-BE49-F238E27FC236}">
                <a16:creationId xmlns:a16="http://schemas.microsoft.com/office/drawing/2014/main" id="{1BA8DE12-D5A1-D947-A91D-0AE4BA6976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C17A4-7499-AE4A-804F-4116A9267897}"/>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1846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A7C6-72CF-E445-B2B7-5B170CAE82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D0096D-CDB2-6E4D-8BAA-CFFDFD0AF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828D86-258E-1B4C-AD48-D384CA95A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43C998-52B7-8243-B7CE-624070BC23B5}"/>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6" name="Footer Placeholder 5">
            <a:extLst>
              <a:ext uri="{FF2B5EF4-FFF2-40B4-BE49-F238E27FC236}">
                <a16:creationId xmlns:a16="http://schemas.microsoft.com/office/drawing/2014/main" id="{8CBAAB7C-288A-4746-865E-4E2BAF6533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981FE-3718-CD45-BE9C-8B1358D9C362}"/>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72579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5D7E-053A-CA4B-A2A0-1DB0CD42E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91B065-27FD-4348-B22E-B237D07F6F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3E79F-6D5E-BE43-A2B5-AA9C93220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FF25E-885C-B543-BF8F-1C4CDAC8BA68}"/>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6" name="Footer Placeholder 5">
            <a:extLst>
              <a:ext uri="{FF2B5EF4-FFF2-40B4-BE49-F238E27FC236}">
                <a16:creationId xmlns:a16="http://schemas.microsoft.com/office/drawing/2014/main" id="{D845B6F1-F3F6-6D41-9DB2-949F84282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B0302-69A5-7747-B368-DEB2415DEE25}"/>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923145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312DD-58F5-B94B-B996-86CC28006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8350B-19D6-414A-BA50-6D64116A11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35634-31E3-0743-8503-801B655383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441374C4-130D-2241-94F1-A3E2A2334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904651-E486-7F4F-9501-D7D9C94C5D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66777-FC88-3E48-A03F-317E062EB336}" type="slidenum">
              <a:rPr lang="en-US" smtClean="0"/>
              <a:t>‹#›</a:t>
            </a:fld>
            <a:endParaRPr lang="en-US"/>
          </a:p>
        </p:txBody>
      </p:sp>
    </p:spTree>
    <p:extLst>
      <p:ext uri="{BB962C8B-B14F-4D97-AF65-F5344CB8AC3E}">
        <p14:creationId xmlns:p14="http://schemas.microsoft.com/office/powerpoint/2010/main" val="3364118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C753-AA70-FB45-A79D-8CA7495BBC2D}"/>
              </a:ext>
            </a:extLst>
          </p:cNvPr>
          <p:cNvSpPr>
            <a:spLocks noGrp="1"/>
          </p:cNvSpPr>
          <p:nvPr>
            <p:ph type="ctrTitle"/>
          </p:nvPr>
        </p:nvSpPr>
        <p:spPr/>
        <p:txBody>
          <a:bodyPr/>
          <a:lstStyle/>
          <a:p>
            <a:r>
              <a:rPr lang="en-US" dirty="0"/>
              <a:t>Single Cycle Processor</a:t>
            </a:r>
          </a:p>
        </p:txBody>
      </p:sp>
      <p:sp>
        <p:nvSpPr>
          <p:cNvPr id="3" name="Subtitle 2">
            <a:extLst>
              <a:ext uri="{FF2B5EF4-FFF2-40B4-BE49-F238E27FC236}">
                <a16:creationId xmlns:a16="http://schemas.microsoft.com/office/drawing/2014/main" id="{25099138-06A6-4149-BC49-E1F55F865C57}"/>
              </a:ext>
            </a:extLst>
          </p:cNvPr>
          <p:cNvSpPr>
            <a:spLocks noGrp="1"/>
          </p:cNvSpPr>
          <p:nvPr>
            <p:ph type="subTitle" idx="1"/>
          </p:nvPr>
        </p:nvSpPr>
        <p:spPr/>
        <p:txBody>
          <a:bodyPr/>
          <a:lstStyle/>
          <a:p>
            <a:r>
              <a:rPr lang="en-US" dirty="0" err="1"/>
              <a:t>Gyaan</a:t>
            </a:r>
            <a:r>
              <a:rPr lang="en-US" dirty="0"/>
              <a:t> </a:t>
            </a:r>
            <a:r>
              <a:rPr lang="en-US" dirty="0" err="1"/>
              <a:t>Antia</a:t>
            </a:r>
            <a:r>
              <a:rPr lang="en-US" dirty="0"/>
              <a:t>	     Cameron Brown	Alexandra Day</a:t>
            </a:r>
          </a:p>
          <a:p>
            <a:r>
              <a:rPr lang="en-US" dirty="0"/>
              <a:t>CE 361 Fall 2021</a:t>
            </a:r>
          </a:p>
        </p:txBody>
      </p:sp>
    </p:spTree>
    <p:extLst>
      <p:ext uri="{BB962C8B-B14F-4D97-AF65-F5344CB8AC3E}">
        <p14:creationId xmlns:p14="http://schemas.microsoft.com/office/powerpoint/2010/main" val="944387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Final Output</a:t>
            </a:r>
          </a:p>
        </p:txBody>
      </p:sp>
      <p:pic>
        <p:nvPicPr>
          <p:cNvPr id="5" name="Content Placeholder 4" descr="Timeline&#10;&#10;Description automatically generated">
            <a:extLst>
              <a:ext uri="{FF2B5EF4-FFF2-40B4-BE49-F238E27FC236}">
                <a16:creationId xmlns:a16="http://schemas.microsoft.com/office/drawing/2014/main" id="{BE6AC3D0-6B2A-CE45-BAB6-432AFD5428E0}"/>
              </a:ext>
            </a:extLst>
          </p:cNvPr>
          <p:cNvPicPr>
            <a:picLocks noGrp="1" noChangeAspect="1"/>
          </p:cNvPicPr>
          <p:nvPr>
            <p:ph idx="1"/>
          </p:nvPr>
        </p:nvPicPr>
        <p:blipFill>
          <a:blip r:embed="rId2"/>
          <a:stretch>
            <a:fillRect/>
          </a:stretch>
        </p:blipFill>
        <p:spPr>
          <a:xfrm>
            <a:off x="4038600" y="3010694"/>
            <a:ext cx="4114800" cy="1981200"/>
          </a:xfrm>
        </p:spPr>
      </p:pic>
    </p:spTree>
    <p:extLst>
      <p:ext uri="{BB962C8B-B14F-4D97-AF65-F5344CB8AC3E}">
        <p14:creationId xmlns:p14="http://schemas.microsoft.com/office/powerpoint/2010/main" val="2888118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(I)</a:t>
            </a:r>
          </a:p>
        </p:txBody>
      </p:sp>
      <p:pic>
        <p:nvPicPr>
          <p:cNvPr id="5" name="Content Placeholder 4" descr="Graphical user interface, diagram&#10;&#10;Description automatically generated">
            <a:extLst>
              <a:ext uri="{FF2B5EF4-FFF2-40B4-BE49-F238E27FC236}">
                <a16:creationId xmlns:a16="http://schemas.microsoft.com/office/drawing/2014/main" id="{332F3A94-6A26-774A-8D88-63B2FB263F6E}"/>
              </a:ext>
            </a:extLst>
          </p:cNvPr>
          <p:cNvPicPr>
            <a:picLocks noGrp="1" noChangeAspect="1"/>
          </p:cNvPicPr>
          <p:nvPr>
            <p:ph idx="1"/>
          </p:nvPr>
        </p:nvPicPr>
        <p:blipFill>
          <a:blip r:embed="rId2"/>
          <a:stretch>
            <a:fillRect/>
          </a:stretch>
        </p:blipFill>
        <p:spPr>
          <a:xfrm>
            <a:off x="1358900" y="2750344"/>
            <a:ext cx="9474200" cy="2501900"/>
          </a:xfrm>
        </p:spPr>
      </p:pic>
    </p:spTree>
    <p:extLst>
      <p:ext uri="{BB962C8B-B14F-4D97-AF65-F5344CB8AC3E}">
        <p14:creationId xmlns:p14="http://schemas.microsoft.com/office/powerpoint/2010/main" val="1409764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(II)</a:t>
            </a:r>
          </a:p>
        </p:txBody>
      </p:sp>
      <p:pic>
        <p:nvPicPr>
          <p:cNvPr id="7" name="Content Placeholder 6" descr="Graphical user interface&#10;&#10;Description automatically generated">
            <a:extLst>
              <a:ext uri="{FF2B5EF4-FFF2-40B4-BE49-F238E27FC236}">
                <a16:creationId xmlns:a16="http://schemas.microsoft.com/office/drawing/2014/main" id="{EEC082A6-A89B-5149-BBEC-20982B7B7CDC}"/>
              </a:ext>
            </a:extLst>
          </p:cNvPr>
          <p:cNvPicPr>
            <a:picLocks noGrp="1" noChangeAspect="1"/>
          </p:cNvPicPr>
          <p:nvPr>
            <p:ph idx="1"/>
          </p:nvPr>
        </p:nvPicPr>
        <p:blipFill>
          <a:blip r:embed="rId2"/>
          <a:stretch>
            <a:fillRect/>
          </a:stretch>
        </p:blipFill>
        <p:spPr>
          <a:xfrm>
            <a:off x="1879600" y="2997994"/>
            <a:ext cx="8432800" cy="2006600"/>
          </a:xfrm>
        </p:spPr>
      </p:pic>
    </p:spTree>
    <p:extLst>
      <p:ext uri="{BB962C8B-B14F-4D97-AF65-F5344CB8AC3E}">
        <p14:creationId xmlns:p14="http://schemas.microsoft.com/office/powerpoint/2010/main" val="131635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(III)</a:t>
            </a:r>
          </a:p>
        </p:txBody>
      </p:sp>
      <p:pic>
        <p:nvPicPr>
          <p:cNvPr id="7" name="Content Placeholder 6" descr="Graphical user interface, application&#10;&#10;Description automatically generated">
            <a:extLst>
              <a:ext uri="{FF2B5EF4-FFF2-40B4-BE49-F238E27FC236}">
                <a16:creationId xmlns:a16="http://schemas.microsoft.com/office/drawing/2014/main" id="{B6A32B54-A789-AD4E-9688-BC8589A7D6F2}"/>
              </a:ext>
            </a:extLst>
          </p:cNvPr>
          <p:cNvPicPr>
            <a:picLocks noGrp="1" noChangeAspect="1"/>
          </p:cNvPicPr>
          <p:nvPr>
            <p:ph idx="1"/>
          </p:nvPr>
        </p:nvPicPr>
        <p:blipFill>
          <a:blip r:embed="rId2"/>
          <a:stretch>
            <a:fillRect/>
          </a:stretch>
        </p:blipFill>
        <p:spPr>
          <a:xfrm>
            <a:off x="1568450" y="2991644"/>
            <a:ext cx="9055100" cy="2019300"/>
          </a:xfrm>
        </p:spPr>
      </p:pic>
    </p:spTree>
    <p:extLst>
      <p:ext uri="{BB962C8B-B14F-4D97-AF65-F5344CB8AC3E}">
        <p14:creationId xmlns:p14="http://schemas.microsoft.com/office/powerpoint/2010/main" val="29323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Final Output</a:t>
            </a:r>
          </a:p>
        </p:txBody>
      </p:sp>
      <p:pic>
        <p:nvPicPr>
          <p:cNvPr id="5" name="Content Placeholder 4" descr="Timeline&#10;&#10;Description automatically generated with low confidence">
            <a:extLst>
              <a:ext uri="{FF2B5EF4-FFF2-40B4-BE49-F238E27FC236}">
                <a16:creationId xmlns:a16="http://schemas.microsoft.com/office/drawing/2014/main" id="{87BC1CEA-49A0-2D4E-98DA-1D11BF4B2EB2}"/>
              </a:ext>
            </a:extLst>
          </p:cNvPr>
          <p:cNvPicPr>
            <a:picLocks noGrp="1" noChangeAspect="1"/>
          </p:cNvPicPr>
          <p:nvPr>
            <p:ph idx="1"/>
          </p:nvPr>
        </p:nvPicPr>
        <p:blipFill>
          <a:blip r:embed="rId2"/>
          <a:stretch>
            <a:fillRect/>
          </a:stretch>
        </p:blipFill>
        <p:spPr>
          <a:xfrm>
            <a:off x="4064000" y="3004344"/>
            <a:ext cx="4064000" cy="1993900"/>
          </a:xfrm>
        </p:spPr>
      </p:pic>
    </p:spTree>
    <p:extLst>
      <p:ext uri="{BB962C8B-B14F-4D97-AF65-F5344CB8AC3E}">
        <p14:creationId xmlns:p14="http://schemas.microsoft.com/office/powerpoint/2010/main" val="2183913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bills_branch.dat</a:t>
            </a:r>
            <a:r>
              <a:rPr lang="en-US" dirty="0"/>
              <a:t> (I)</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63A4CB5-695D-E443-9254-CBDC914623E3}"/>
              </a:ext>
            </a:extLst>
          </p:cNvPr>
          <p:cNvPicPr>
            <a:picLocks noGrp="1" noChangeAspect="1"/>
          </p:cNvPicPr>
          <p:nvPr>
            <p:ph idx="1"/>
          </p:nvPr>
        </p:nvPicPr>
        <p:blipFill>
          <a:blip r:embed="rId2"/>
          <a:stretch>
            <a:fillRect/>
          </a:stretch>
        </p:blipFill>
        <p:spPr>
          <a:xfrm>
            <a:off x="838200" y="3130932"/>
            <a:ext cx="10515600" cy="1740723"/>
          </a:xfrm>
        </p:spPr>
      </p:pic>
    </p:spTree>
    <p:extLst>
      <p:ext uri="{BB962C8B-B14F-4D97-AF65-F5344CB8AC3E}">
        <p14:creationId xmlns:p14="http://schemas.microsoft.com/office/powerpoint/2010/main" val="384039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bills_branch.dat</a:t>
            </a:r>
            <a:r>
              <a:rPr lang="en-US" dirty="0"/>
              <a:t> (II)</a:t>
            </a:r>
          </a:p>
        </p:txBody>
      </p:sp>
      <p:pic>
        <p:nvPicPr>
          <p:cNvPr id="5" name="Content Placeholder 4" descr="Graphical user interface, application&#10;&#10;Description automatically generated">
            <a:extLst>
              <a:ext uri="{FF2B5EF4-FFF2-40B4-BE49-F238E27FC236}">
                <a16:creationId xmlns:a16="http://schemas.microsoft.com/office/drawing/2014/main" id="{55B29B1E-9483-EC44-9A2F-E67601855C18}"/>
              </a:ext>
            </a:extLst>
          </p:cNvPr>
          <p:cNvPicPr>
            <a:picLocks noGrp="1" noChangeAspect="1"/>
          </p:cNvPicPr>
          <p:nvPr>
            <p:ph idx="1"/>
          </p:nvPr>
        </p:nvPicPr>
        <p:blipFill>
          <a:blip r:embed="rId2"/>
          <a:stretch>
            <a:fillRect/>
          </a:stretch>
        </p:blipFill>
        <p:spPr>
          <a:xfrm>
            <a:off x="838200" y="3161725"/>
            <a:ext cx="10515600" cy="1679137"/>
          </a:xfrm>
        </p:spPr>
      </p:pic>
    </p:spTree>
    <p:extLst>
      <p:ext uri="{BB962C8B-B14F-4D97-AF65-F5344CB8AC3E}">
        <p14:creationId xmlns:p14="http://schemas.microsoft.com/office/powerpoint/2010/main" val="396976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bills_branch.dat</a:t>
            </a:r>
            <a:r>
              <a:rPr lang="en-US" dirty="0"/>
              <a:t> (III)</a:t>
            </a:r>
          </a:p>
        </p:txBody>
      </p:sp>
      <p:pic>
        <p:nvPicPr>
          <p:cNvPr id="5" name="Content Placeholder 4" descr="Graphical user interface, diagram&#10;&#10;Description automatically generated">
            <a:extLst>
              <a:ext uri="{FF2B5EF4-FFF2-40B4-BE49-F238E27FC236}">
                <a16:creationId xmlns:a16="http://schemas.microsoft.com/office/drawing/2014/main" id="{4517E2F1-D95A-DF4D-9210-6CC309EAE0B8}"/>
              </a:ext>
            </a:extLst>
          </p:cNvPr>
          <p:cNvPicPr>
            <a:picLocks noGrp="1" noChangeAspect="1"/>
          </p:cNvPicPr>
          <p:nvPr>
            <p:ph idx="1"/>
          </p:nvPr>
        </p:nvPicPr>
        <p:blipFill>
          <a:blip r:embed="rId2"/>
          <a:stretch>
            <a:fillRect/>
          </a:stretch>
        </p:blipFill>
        <p:spPr>
          <a:xfrm>
            <a:off x="838200" y="3185969"/>
            <a:ext cx="10515600" cy="1630649"/>
          </a:xfrm>
        </p:spPr>
      </p:pic>
    </p:spTree>
    <p:extLst>
      <p:ext uri="{BB962C8B-B14F-4D97-AF65-F5344CB8AC3E}">
        <p14:creationId xmlns:p14="http://schemas.microsoft.com/office/powerpoint/2010/main" val="292999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6294-E17F-B947-8570-5796E0DEA288}"/>
              </a:ext>
            </a:extLst>
          </p:cNvPr>
          <p:cNvSpPr>
            <a:spLocks noGrp="1"/>
          </p:cNvSpPr>
          <p:nvPr>
            <p:ph type="title"/>
          </p:nvPr>
        </p:nvSpPr>
        <p:spPr/>
        <p:txBody>
          <a:bodyPr/>
          <a:lstStyle/>
          <a:p>
            <a:r>
              <a:rPr lang="en-US" dirty="0"/>
              <a:t>Traces – </a:t>
            </a:r>
            <a:r>
              <a:rPr lang="en-US" dirty="0" err="1"/>
              <a:t>bills_branch.dat</a:t>
            </a:r>
            <a:r>
              <a:rPr lang="en-US" dirty="0"/>
              <a:t> Final Output</a:t>
            </a:r>
          </a:p>
        </p:txBody>
      </p:sp>
      <p:pic>
        <p:nvPicPr>
          <p:cNvPr id="5" name="Content Placeholder 4" descr="Diagram&#10;&#10;Description automatically generated">
            <a:extLst>
              <a:ext uri="{FF2B5EF4-FFF2-40B4-BE49-F238E27FC236}">
                <a16:creationId xmlns:a16="http://schemas.microsoft.com/office/drawing/2014/main" id="{BFD0DEB9-20A3-5745-B2A3-9F5E9437BEE8}"/>
              </a:ext>
            </a:extLst>
          </p:cNvPr>
          <p:cNvPicPr>
            <a:picLocks noGrp="1" noChangeAspect="1"/>
          </p:cNvPicPr>
          <p:nvPr>
            <p:ph idx="1"/>
          </p:nvPr>
        </p:nvPicPr>
        <p:blipFill>
          <a:blip r:embed="rId2"/>
          <a:stretch>
            <a:fillRect/>
          </a:stretch>
        </p:blipFill>
        <p:spPr>
          <a:xfrm>
            <a:off x="4502150" y="3023394"/>
            <a:ext cx="3187700" cy="1955800"/>
          </a:xfrm>
        </p:spPr>
      </p:pic>
    </p:spTree>
    <p:extLst>
      <p:ext uri="{BB962C8B-B14F-4D97-AF65-F5344CB8AC3E}">
        <p14:creationId xmlns:p14="http://schemas.microsoft.com/office/powerpoint/2010/main" val="54204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Overall Processor Schematic</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6FCF781F-A60D-B941-9AB4-5AD8003B5441}"/>
              </a:ext>
            </a:extLst>
          </p:cNvPr>
          <p:cNvPicPr>
            <a:picLocks noGrp="1" noChangeAspect="1"/>
          </p:cNvPicPr>
          <p:nvPr>
            <p:ph idx="1"/>
          </p:nvPr>
        </p:nvPicPr>
        <p:blipFill>
          <a:blip r:embed="rId2"/>
          <a:stretch>
            <a:fillRect/>
          </a:stretch>
        </p:blipFill>
        <p:spPr>
          <a:xfrm>
            <a:off x="838200" y="3127905"/>
            <a:ext cx="10515600" cy="1746777"/>
          </a:xfrm>
        </p:spPr>
      </p:pic>
    </p:spTree>
    <p:extLst>
      <p:ext uri="{BB962C8B-B14F-4D97-AF65-F5344CB8AC3E}">
        <p14:creationId xmlns:p14="http://schemas.microsoft.com/office/powerpoint/2010/main" val="428496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15B3C-6996-B44E-BA64-F8850A7217C2}"/>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18DAF2C4-F324-014B-8621-3C040134C9C3}"/>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Usage Instructions</a:t>
            </a:r>
          </a:p>
          <a:p>
            <a:pPr marL="514350" indent="-514350">
              <a:buFont typeface="+mj-lt"/>
              <a:buAutoNum type="arabicPeriod"/>
            </a:pPr>
            <a:r>
              <a:rPr lang="en-US" dirty="0"/>
              <a:t>Control Signals</a:t>
            </a:r>
          </a:p>
          <a:p>
            <a:pPr marL="514350" indent="-514350">
              <a:buFont typeface="+mj-lt"/>
              <a:buAutoNum type="arabicPeriod"/>
            </a:pPr>
            <a:r>
              <a:rPr lang="en-US" dirty="0"/>
              <a:t>Traces</a:t>
            </a:r>
          </a:p>
          <a:p>
            <a:pPr marL="971550" lvl="1" indent="-514350">
              <a:buFont typeface="+mj-lt"/>
              <a:buAutoNum type="arabicPeriod"/>
            </a:pPr>
            <a:r>
              <a:rPr lang="en-US" dirty="0" err="1"/>
              <a:t>Sort_corrected_branch.dat</a:t>
            </a:r>
            <a:endParaRPr lang="en-US" dirty="0"/>
          </a:p>
          <a:p>
            <a:pPr marL="971550" lvl="1" indent="-514350">
              <a:buFont typeface="+mj-lt"/>
              <a:buAutoNum type="arabicPeriod"/>
            </a:pPr>
            <a:r>
              <a:rPr lang="en-US" dirty="0" err="1"/>
              <a:t>unsigned_sum.dat</a:t>
            </a:r>
            <a:endParaRPr lang="en-US" dirty="0"/>
          </a:p>
          <a:p>
            <a:pPr marL="971550" lvl="1" indent="-514350">
              <a:buFont typeface="+mj-lt"/>
              <a:buAutoNum type="arabicPeriod"/>
            </a:pPr>
            <a:r>
              <a:rPr lang="en-US" dirty="0" err="1"/>
              <a:t>bills_branch.dat</a:t>
            </a:r>
            <a:endParaRPr lang="en-US" dirty="0"/>
          </a:p>
          <a:p>
            <a:pPr marL="514350" indent="-514350">
              <a:buFont typeface="+mj-lt"/>
              <a:buAutoNum type="arabicPeriod"/>
            </a:pPr>
            <a:r>
              <a:rPr lang="en-US" dirty="0"/>
              <a:t>Selected Schematics</a:t>
            </a:r>
          </a:p>
          <a:p>
            <a:pPr marL="514350" indent="-514350">
              <a:buFont typeface="+mj-lt"/>
              <a:buAutoNum type="arabicPeriod"/>
            </a:pPr>
            <a:r>
              <a:rPr lang="en-US" dirty="0"/>
              <a:t>Partial Routing Diagram</a:t>
            </a:r>
          </a:p>
          <a:p>
            <a:pPr marL="514350" indent="-514350">
              <a:buFont typeface="+mj-lt"/>
              <a:buAutoNum type="arabicPeriod"/>
            </a:pPr>
            <a:r>
              <a:rPr lang="en-US" dirty="0"/>
              <a:t>Design Decisions</a:t>
            </a:r>
          </a:p>
          <a:p>
            <a:pPr marL="514350" indent="-514350">
              <a:buFont typeface="+mj-lt"/>
              <a:buAutoNum type="arabicPeriod"/>
            </a:pPr>
            <a:r>
              <a:rPr lang="en-US" dirty="0"/>
              <a:t>Problems and Solutions</a:t>
            </a:r>
          </a:p>
        </p:txBody>
      </p:sp>
    </p:spTree>
    <p:extLst>
      <p:ext uri="{BB962C8B-B14F-4D97-AF65-F5344CB8AC3E}">
        <p14:creationId xmlns:p14="http://schemas.microsoft.com/office/powerpoint/2010/main" val="2286375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6E69-6A3D-BD4C-A53C-A134CE6D5590}"/>
              </a:ext>
            </a:extLst>
          </p:cNvPr>
          <p:cNvSpPr>
            <a:spLocks noGrp="1"/>
          </p:cNvSpPr>
          <p:nvPr>
            <p:ph type="title"/>
          </p:nvPr>
        </p:nvSpPr>
        <p:spPr/>
        <p:txBody>
          <a:bodyPr/>
          <a:lstStyle/>
          <a:p>
            <a:r>
              <a:rPr lang="en-US" dirty="0"/>
              <a:t>Overall Schematic Detail – 1 </a:t>
            </a:r>
          </a:p>
        </p:txBody>
      </p:sp>
      <p:pic>
        <p:nvPicPr>
          <p:cNvPr id="5" name="Content Placeholder 4" descr="Graphical user interface&#10;&#10;Description automatically generated">
            <a:extLst>
              <a:ext uri="{FF2B5EF4-FFF2-40B4-BE49-F238E27FC236}">
                <a16:creationId xmlns:a16="http://schemas.microsoft.com/office/drawing/2014/main" id="{EE635ACB-DC79-974B-894B-C232B5F9BFC9}"/>
              </a:ext>
            </a:extLst>
          </p:cNvPr>
          <p:cNvPicPr>
            <a:picLocks noGrp="1" noChangeAspect="1"/>
          </p:cNvPicPr>
          <p:nvPr>
            <p:ph idx="1"/>
          </p:nvPr>
        </p:nvPicPr>
        <p:blipFill>
          <a:blip r:embed="rId2"/>
          <a:stretch>
            <a:fillRect/>
          </a:stretch>
        </p:blipFill>
        <p:spPr>
          <a:xfrm>
            <a:off x="838200" y="2143149"/>
            <a:ext cx="10515600" cy="3716289"/>
          </a:xfrm>
        </p:spPr>
      </p:pic>
    </p:spTree>
    <p:extLst>
      <p:ext uri="{BB962C8B-B14F-4D97-AF65-F5344CB8AC3E}">
        <p14:creationId xmlns:p14="http://schemas.microsoft.com/office/powerpoint/2010/main" val="3334306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0B91-4B73-E144-AD3C-A8CD670B81C2}"/>
              </a:ext>
            </a:extLst>
          </p:cNvPr>
          <p:cNvSpPr>
            <a:spLocks noGrp="1"/>
          </p:cNvSpPr>
          <p:nvPr>
            <p:ph type="title"/>
          </p:nvPr>
        </p:nvSpPr>
        <p:spPr/>
        <p:txBody>
          <a:bodyPr/>
          <a:lstStyle/>
          <a:p>
            <a:r>
              <a:rPr lang="en-US" dirty="0"/>
              <a:t>Overall Schematic Detail – 2 </a:t>
            </a:r>
          </a:p>
        </p:txBody>
      </p:sp>
      <p:pic>
        <p:nvPicPr>
          <p:cNvPr id="5" name="Content Placeholder 4" descr="Graphical user interface&#10;&#10;Description automatically generated">
            <a:extLst>
              <a:ext uri="{FF2B5EF4-FFF2-40B4-BE49-F238E27FC236}">
                <a16:creationId xmlns:a16="http://schemas.microsoft.com/office/drawing/2014/main" id="{E8D87EC5-78FC-B947-B50C-F7EE99C84F1E}"/>
              </a:ext>
            </a:extLst>
          </p:cNvPr>
          <p:cNvPicPr>
            <a:picLocks noGrp="1" noChangeAspect="1"/>
          </p:cNvPicPr>
          <p:nvPr>
            <p:ph idx="1"/>
          </p:nvPr>
        </p:nvPicPr>
        <p:blipFill>
          <a:blip r:embed="rId2"/>
          <a:stretch>
            <a:fillRect/>
          </a:stretch>
        </p:blipFill>
        <p:spPr>
          <a:xfrm>
            <a:off x="838200" y="2279054"/>
            <a:ext cx="10515600" cy="3444480"/>
          </a:xfrm>
        </p:spPr>
      </p:pic>
    </p:spTree>
    <p:extLst>
      <p:ext uri="{BB962C8B-B14F-4D97-AF65-F5344CB8AC3E}">
        <p14:creationId xmlns:p14="http://schemas.microsoft.com/office/powerpoint/2010/main" val="3460786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B211-A173-B043-9D53-43C8E1B5707E}"/>
              </a:ext>
            </a:extLst>
          </p:cNvPr>
          <p:cNvSpPr>
            <a:spLocks noGrp="1"/>
          </p:cNvSpPr>
          <p:nvPr>
            <p:ph type="title"/>
          </p:nvPr>
        </p:nvSpPr>
        <p:spPr/>
        <p:txBody>
          <a:bodyPr/>
          <a:lstStyle/>
          <a:p>
            <a:r>
              <a:rPr lang="en-US" dirty="0"/>
              <a:t>Overall Schematic Detail – 3  </a:t>
            </a:r>
          </a:p>
        </p:txBody>
      </p:sp>
      <p:pic>
        <p:nvPicPr>
          <p:cNvPr id="5" name="Content Placeholder 4" descr="Graphical user interface&#10;&#10;Description automatically generated">
            <a:extLst>
              <a:ext uri="{FF2B5EF4-FFF2-40B4-BE49-F238E27FC236}">
                <a16:creationId xmlns:a16="http://schemas.microsoft.com/office/drawing/2014/main" id="{7E284765-430C-C74A-970A-48ECF39F05DC}"/>
              </a:ext>
            </a:extLst>
          </p:cNvPr>
          <p:cNvPicPr>
            <a:picLocks noGrp="1" noChangeAspect="1"/>
          </p:cNvPicPr>
          <p:nvPr>
            <p:ph idx="1"/>
          </p:nvPr>
        </p:nvPicPr>
        <p:blipFill>
          <a:blip r:embed="rId2"/>
          <a:stretch>
            <a:fillRect/>
          </a:stretch>
        </p:blipFill>
        <p:spPr>
          <a:xfrm>
            <a:off x="838200" y="2247289"/>
            <a:ext cx="10515600" cy="3508010"/>
          </a:xfrm>
        </p:spPr>
      </p:pic>
    </p:spTree>
    <p:extLst>
      <p:ext uri="{BB962C8B-B14F-4D97-AF65-F5344CB8AC3E}">
        <p14:creationId xmlns:p14="http://schemas.microsoft.com/office/powerpoint/2010/main" val="2154235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5735-BB13-EC4C-9D4B-F6BEE9C86A7C}"/>
              </a:ext>
            </a:extLst>
          </p:cNvPr>
          <p:cNvSpPr>
            <a:spLocks noGrp="1"/>
          </p:cNvSpPr>
          <p:nvPr>
            <p:ph type="title"/>
          </p:nvPr>
        </p:nvSpPr>
        <p:spPr/>
        <p:txBody>
          <a:bodyPr/>
          <a:lstStyle/>
          <a:p>
            <a:r>
              <a:rPr lang="en-US" dirty="0"/>
              <a:t>Overall Schematic Detail – 4 </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10B00E0C-6116-3D4D-958B-F1C511EF6CF4}"/>
              </a:ext>
            </a:extLst>
          </p:cNvPr>
          <p:cNvPicPr>
            <a:picLocks noGrp="1" noChangeAspect="1"/>
          </p:cNvPicPr>
          <p:nvPr>
            <p:ph idx="1"/>
          </p:nvPr>
        </p:nvPicPr>
        <p:blipFill>
          <a:blip r:embed="rId2"/>
          <a:stretch>
            <a:fillRect/>
          </a:stretch>
        </p:blipFill>
        <p:spPr>
          <a:xfrm>
            <a:off x="838200" y="2098268"/>
            <a:ext cx="10515600" cy="3806051"/>
          </a:xfrm>
        </p:spPr>
      </p:pic>
    </p:spTree>
    <p:extLst>
      <p:ext uri="{BB962C8B-B14F-4D97-AF65-F5344CB8AC3E}">
        <p14:creationId xmlns:p14="http://schemas.microsoft.com/office/powerpoint/2010/main" val="532683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764A-82B7-2D42-9097-C09D42953AA8}"/>
              </a:ext>
            </a:extLst>
          </p:cNvPr>
          <p:cNvSpPr>
            <a:spLocks noGrp="1"/>
          </p:cNvSpPr>
          <p:nvPr>
            <p:ph type="title"/>
          </p:nvPr>
        </p:nvSpPr>
        <p:spPr/>
        <p:txBody>
          <a:bodyPr/>
          <a:lstStyle/>
          <a:p>
            <a:r>
              <a:rPr lang="en-US" dirty="0"/>
              <a:t>Overall Schematic Detail – 5 </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FE6E8398-3ED4-F046-937F-263C32181F72}"/>
              </a:ext>
            </a:extLst>
          </p:cNvPr>
          <p:cNvPicPr>
            <a:picLocks noGrp="1" noChangeAspect="1"/>
          </p:cNvPicPr>
          <p:nvPr>
            <p:ph idx="1"/>
          </p:nvPr>
        </p:nvPicPr>
        <p:blipFill>
          <a:blip r:embed="rId2"/>
          <a:stretch>
            <a:fillRect/>
          </a:stretch>
        </p:blipFill>
        <p:spPr>
          <a:xfrm>
            <a:off x="838200" y="2423414"/>
            <a:ext cx="10515600" cy="3155760"/>
          </a:xfrm>
        </p:spPr>
      </p:pic>
    </p:spTree>
    <p:extLst>
      <p:ext uri="{BB962C8B-B14F-4D97-AF65-F5344CB8AC3E}">
        <p14:creationId xmlns:p14="http://schemas.microsoft.com/office/powerpoint/2010/main" val="3263572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B6F3-5678-B844-8FDD-D5021F7E80C1}"/>
              </a:ext>
            </a:extLst>
          </p:cNvPr>
          <p:cNvSpPr>
            <a:spLocks noGrp="1"/>
          </p:cNvSpPr>
          <p:nvPr>
            <p:ph type="title"/>
          </p:nvPr>
        </p:nvSpPr>
        <p:spPr/>
        <p:txBody>
          <a:bodyPr/>
          <a:lstStyle/>
          <a:p>
            <a:r>
              <a:rPr lang="en-US" dirty="0"/>
              <a:t>High-Level Control Unit Schematic</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EBAE905-5094-B946-9AFF-6CB3E262D1E9}"/>
              </a:ext>
            </a:extLst>
          </p:cNvPr>
          <p:cNvPicPr>
            <a:picLocks noGrp="1" noChangeAspect="1"/>
          </p:cNvPicPr>
          <p:nvPr>
            <p:ph idx="1"/>
          </p:nvPr>
        </p:nvPicPr>
        <p:blipFill>
          <a:blip r:embed="rId2"/>
          <a:stretch>
            <a:fillRect/>
          </a:stretch>
        </p:blipFill>
        <p:spPr>
          <a:xfrm>
            <a:off x="2531702" y="1825625"/>
            <a:ext cx="7128595" cy="4351338"/>
          </a:xfrm>
        </p:spPr>
      </p:pic>
    </p:spTree>
    <p:extLst>
      <p:ext uri="{BB962C8B-B14F-4D97-AF65-F5344CB8AC3E}">
        <p14:creationId xmlns:p14="http://schemas.microsoft.com/office/powerpoint/2010/main" val="1309251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796D-AE60-FF48-BD9B-0E1388D0A25F}"/>
              </a:ext>
            </a:extLst>
          </p:cNvPr>
          <p:cNvSpPr>
            <a:spLocks noGrp="1"/>
          </p:cNvSpPr>
          <p:nvPr>
            <p:ph type="title"/>
          </p:nvPr>
        </p:nvSpPr>
        <p:spPr/>
        <p:txBody>
          <a:bodyPr/>
          <a:lstStyle/>
          <a:p>
            <a:r>
              <a:rPr lang="en-US" dirty="0"/>
              <a:t>Control Unit Detail</a:t>
            </a:r>
          </a:p>
        </p:txBody>
      </p:sp>
      <p:pic>
        <p:nvPicPr>
          <p:cNvPr id="5" name="Content Placeholder 4" descr="Graphical user interface&#10;&#10;Description automatically generated">
            <a:extLst>
              <a:ext uri="{FF2B5EF4-FFF2-40B4-BE49-F238E27FC236}">
                <a16:creationId xmlns:a16="http://schemas.microsoft.com/office/drawing/2014/main" id="{B337CF2F-D4ED-B348-9675-4463705A9592}"/>
              </a:ext>
            </a:extLst>
          </p:cNvPr>
          <p:cNvPicPr>
            <a:picLocks noGrp="1" noChangeAspect="1"/>
          </p:cNvPicPr>
          <p:nvPr>
            <p:ph idx="1"/>
          </p:nvPr>
        </p:nvPicPr>
        <p:blipFill>
          <a:blip r:embed="rId2"/>
          <a:stretch>
            <a:fillRect/>
          </a:stretch>
        </p:blipFill>
        <p:spPr>
          <a:xfrm>
            <a:off x="2813109" y="1373464"/>
            <a:ext cx="6565781" cy="4351338"/>
          </a:xfrm>
        </p:spPr>
      </p:pic>
      <p:sp>
        <p:nvSpPr>
          <p:cNvPr id="6" name="Content Placeholder 3">
            <a:extLst>
              <a:ext uri="{FF2B5EF4-FFF2-40B4-BE49-F238E27FC236}">
                <a16:creationId xmlns:a16="http://schemas.microsoft.com/office/drawing/2014/main" id="{059CBAE8-A8D4-CF4B-9CC7-CE6136C084EF}"/>
              </a:ext>
            </a:extLst>
          </p:cNvPr>
          <p:cNvSpPr txBox="1">
            <a:spLocks/>
          </p:cNvSpPr>
          <p:nvPr/>
        </p:nvSpPr>
        <p:spPr>
          <a:xfrm>
            <a:off x="838200" y="6086007"/>
            <a:ext cx="10515600" cy="543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Image cropped for readability.</a:t>
            </a:r>
          </a:p>
        </p:txBody>
      </p:sp>
    </p:spTree>
    <p:extLst>
      <p:ext uri="{BB962C8B-B14F-4D97-AF65-F5344CB8AC3E}">
        <p14:creationId xmlns:p14="http://schemas.microsoft.com/office/powerpoint/2010/main" val="258372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High-Level Register File Schematic</a:t>
            </a:r>
          </a:p>
        </p:txBody>
      </p:sp>
      <p:pic>
        <p:nvPicPr>
          <p:cNvPr id="7" name="Content Placeholder 6" descr="Graphical user interface&#10;&#10;Description automatically generated">
            <a:extLst>
              <a:ext uri="{FF2B5EF4-FFF2-40B4-BE49-F238E27FC236}">
                <a16:creationId xmlns:a16="http://schemas.microsoft.com/office/drawing/2014/main" id="{DF116AAD-F87E-6D4A-90B6-1D7E0CECFD46}"/>
              </a:ext>
            </a:extLst>
          </p:cNvPr>
          <p:cNvPicPr>
            <a:picLocks noGrp="1" noChangeAspect="1"/>
          </p:cNvPicPr>
          <p:nvPr>
            <p:ph idx="1"/>
          </p:nvPr>
        </p:nvPicPr>
        <p:blipFill>
          <a:blip r:embed="rId2"/>
          <a:stretch>
            <a:fillRect/>
          </a:stretch>
        </p:blipFill>
        <p:spPr>
          <a:xfrm>
            <a:off x="1863484" y="1825625"/>
            <a:ext cx="8465032" cy="4351338"/>
          </a:xfrm>
        </p:spPr>
      </p:pic>
    </p:spTree>
    <p:extLst>
      <p:ext uri="{BB962C8B-B14F-4D97-AF65-F5344CB8AC3E}">
        <p14:creationId xmlns:p14="http://schemas.microsoft.com/office/powerpoint/2010/main" val="1100123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Detail of Sign Extender </a:t>
            </a:r>
          </a:p>
        </p:txBody>
      </p:sp>
      <p:pic>
        <p:nvPicPr>
          <p:cNvPr id="5" name="Content Placeholder 4" descr="Graphical user interface&#10;&#10;Description automatically generated">
            <a:extLst>
              <a:ext uri="{FF2B5EF4-FFF2-40B4-BE49-F238E27FC236}">
                <a16:creationId xmlns:a16="http://schemas.microsoft.com/office/drawing/2014/main" id="{70D91184-F237-3D43-97FE-37089D157B77}"/>
              </a:ext>
            </a:extLst>
          </p:cNvPr>
          <p:cNvPicPr>
            <a:picLocks noGrp="1" noChangeAspect="1"/>
          </p:cNvPicPr>
          <p:nvPr>
            <p:ph idx="1"/>
          </p:nvPr>
        </p:nvPicPr>
        <p:blipFill>
          <a:blip r:embed="rId2"/>
          <a:stretch>
            <a:fillRect/>
          </a:stretch>
        </p:blipFill>
        <p:spPr>
          <a:xfrm>
            <a:off x="838200" y="2715371"/>
            <a:ext cx="10515600" cy="2571845"/>
          </a:xfrm>
        </p:spPr>
      </p:pic>
    </p:spTree>
    <p:extLst>
      <p:ext uri="{BB962C8B-B14F-4D97-AF65-F5344CB8AC3E}">
        <p14:creationId xmlns:p14="http://schemas.microsoft.com/office/powerpoint/2010/main" val="197749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Partial Schematic of Program Counter (PC)</a:t>
            </a:r>
          </a:p>
        </p:txBody>
      </p:sp>
      <p:sp>
        <p:nvSpPr>
          <p:cNvPr id="4" name="Content Placeholder 3">
            <a:extLst>
              <a:ext uri="{FF2B5EF4-FFF2-40B4-BE49-F238E27FC236}">
                <a16:creationId xmlns:a16="http://schemas.microsoft.com/office/drawing/2014/main" id="{6CD1A0CB-00C0-1A4D-ADC3-E4215166A34F}"/>
              </a:ext>
            </a:extLst>
          </p:cNvPr>
          <p:cNvSpPr>
            <a:spLocks noGrp="1"/>
          </p:cNvSpPr>
          <p:nvPr>
            <p:ph idx="1"/>
          </p:nvPr>
        </p:nvSpPr>
        <p:spPr>
          <a:xfrm>
            <a:off x="838200" y="5272643"/>
            <a:ext cx="10515600" cy="904319"/>
          </a:xfrm>
        </p:spPr>
        <p:txBody>
          <a:bodyPr/>
          <a:lstStyle/>
          <a:p>
            <a:r>
              <a:rPr lang="en-US" dirty="0"/>
              <a:t>Our PC is essentially an instantiation of one of our registers, so this design shows our register as well.  Image cropped for readability.</a:t>
            </a:r>
          </a:p>
        </p:txBody>
      </p:sp>
      <p:pic>
        <p:nvPicPr>
          <p:cNvPr id="6" name="Picture 5" descr="Graphical user interface&#10;&#10;Description automatically generated">
            <a:extLst>
              <a:ext uri="{FF2B5EF4-FFF2-40B4-BE49-F238E27FC236}">
                <a16:creationId xmlns:a16="http://schemas.microsoft.com/office/drawing/2014/main" id="{8A05505B-F516-1945-AF7A-34FED4BC5BA2}"/>
              </a:ext>
            </a:extLst>
          </p:cNvPr>
          <p:cNvPicPr>
            <a:picLocks noChangeAspect="1"/>
          </p:cNvPicPr>
          <p:nvPr/>
        </p:nvPicPr>
        <p:blipFill>
          <a:blip r:embed="rId2"/>
          <a:stretch>
            <a:fillRect/>
          </a:stretch>
        </p:blipFill>
        <p:spPr>
          <a:xfrm>
            <a:off x="2816381" y="1424690"/>
            <a:ext cx="6559238" cy="3668726"/>
          </a:xfrm>
          <a:prstGeom prst="rect">
            <a:avLst/>
          </a:prstGeom>
        </p:spPr>
      </p:pic>
    </p:spTree>
    <p:extLst>
      <p:ext uri="{BB962C8B-B14F-4D97-AF65-F5344CB8AC3E}">
        <p14:creationId xmlns:p14="http://schemas.microsoft.com/office/powerpoint/2010/main" val="1684032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CA12-EFA1-3841-AE26-9BCE997A3257}"/>
              </a:ext>
            </a:extLst>
          </p:cNvPr>
          <p:cNvSpPr>
            <a:spLocks noGrp="1"/>
          </p:cNvSpPr>
          <p:nvPr>
            <p:ph type="title"/>
          </p:nvPr>
        </p:nvSpPr>
        <p:spPr/>
        <p:txBody>
          <a:bodyPr/>
          <a:lstStyle/>
          <a:p>
            <a:r>
              <a:rPr lang="en-US" dirty="0"/>
              <a:t>Usage Instructions</a:t>
            </a:r>
          </a:p>
        </p:txBody>
      </p:sp>
      <p:sp>
        <p:nvSpPr>
          <p:cNvPr id="3" name="Content Placeholder 2">
            <a:extLst>
              <a:ext uri="{FF2B5EF4-FFF2-40B4-BE49-F238E27FC236}">
                <a16:creationId xmlns:a16="http://schemas.microsoft.com/office/drawing/2014/main" id="{A853BF07-62EB-724F-B5A0-A267D5D137C7}"/>
              </a:ext>
            </a:extLst>
          </p:cNvPr>
          <p:cNvSpPr>
            <a:spLocks noGrp="1"/>
          </p:cNvSpPr>
          <p:nvPr>
            <p:ph idx="1"/>
          </p:nvPr>
        </p:nvSpPr>
        <p:spPr/>
        <p:txBody>
          <a:bodyPr/>
          <a:lstStyle/>
          <a:p>
            <a:r>
              <a:rPr lang="en-US" dirty="0"/>
              <a:t>To launch the simulation, from within the project directory, launch the following shell script:</a:t>
            </a:r>
          </a:p>
          <a:p>
            <a:pPr marL="0" indent="0">
              <a:buNone/>
            </a:pPr>
            <a:endParaRPr lang="en-US" sz="2000" dirty="0"/>
          </a:p>
          <a:p>
            <a:pPr marL="0" indent="0">
              <a:buNone/>
            </a:pPr>
            <a:r>
              <a:rPr lang="en-US" sz="2000" dirty="0"/>
              <a:t>#!/bin/</a:t>
            </a:r>
            <a:r>
              <a:rPr lang="en-US" sz="2000" dirty="0" err="1"/>
              <a:t>sh</a:t>
            </a:r>
            <a:endParaRPr lang="en-US" sz="2000" dirty="0"/>
          </a:p>
          <a:p>
            <a:pPr marL="0" indent="0">
              <a:buNone/>
            </a:pPr>
            <a:r>
              <a:rPr lang="en-US" sz="2000" dirty="0" err="1"/>
              <a:t>xrun</a:t>
            </a:r>
            <a:r>
              <a:rPr lang="en-US" sz="2000" dirty="0"/>
              <a:t> -64bit -</a:t>
            </a:r>
            <a:r>
              <a:rPr lang="en-US" sz="2000" dirty="0" err="1"/>
              <a:t>gui</a:t>
            </a:r>
            <a:r>
              <a:rPr lang="en-US" sz="2000" dirty="0"/>
              <a:t> -access r test/</a:t>
            </a:r>
            <a:r>
              <a:rPr lang="en-US" sz="2000" dirty="0" err="1"/>
              <a:t>processor_tb.v</a:t>
            </a:r>
            <a:r>
              <a:rPr lang="en-US" sz="2000" dirty="0"/>
              <a:t> </a:t>
            </a:r>
            <a:r>
              <a:rPr lang="en-US" sz="2000" dirty="0" err="1"/>
              <a:t>extralib</a:t>
            </a:r>
            <a:r>
              <a:rPr lang="en-US" sz="2000" dirty="0"/>
              <a:t>/*/* </a:t>
            </a:r>
            <a:r>
              <a:rPr lang="en-US" sz="2000" dirty="0" err="1"/>
              <a:t>src</a:t>
            </a:r>
            <a:r>
              <a:rPr lang="en-US" sz="2000" dirty="0"/>
              <a:t>/* </a:t>
            </a:r>
            <a:r>
              <a:rPr lang="en-US" sz="2000" dirty="0" err="1"/>
              <a:t>extralib</a:t>
            </a:r>
            <a:r>
              <a:rPr lang="en-US" sz="2000" dirty="0"/>
              <a:t>/*.v</a:t>
            </a:r>
          </a:p>
          <a:p>
            <a:pPr marL="0" indent="0">
              <a:buNone/>
            </a:pPr>
            <a:endParaRPr lang="en-US" sz="2000" dirty="0"/>
          </a:p>
          <a:p>
            <a:r>
              <a:rPr lang="en-US" dirty="0"/>
              <a:t>To change the test file, within </a:t>
            </a:r>
            <a:r>
              <a:rPr lang="en-US" dirty="0" err="1"/>
              <a:t>src</a:t>
            </a:r>
            <a:r>
              <a:rPr lang="en-US" dirty="0"/>
              <a:t>/</a:t>
            </a:r>
            <a:r>
              <a:rPr lang="en-US" dirty="0" err="1"/>
              <a:t>processor.v</a:t>
            </a:r>
            <a:r>
              <a:rPr lang="en-US" dirty="0"/>
              <a:t>, change the argument for parameter </a:t>
            </a:r>
            <a:r>
              <a:rPr lang="en-US" dirty="0" err="1"/>
              <a:t>memory_file</a:t>
            </a:r>
            <a:r>
              <a:rPr lang="en-US" dirty="0"/>
              <a:t>: </a:t>
            </a:r>
          </a:p>
        </p:txBody>
      </p:sp>
      <p:pic>
        <p:nvPicPr>
          <p:cNvPr id="5" name="Picture 4">
            <a:extLst>
              <a:ext uri="{FF2B5EF4-FFF2-40B4-BE49-F238E27FC236}">
                <a16:creationId xmlns:a16="http://schemas.microsoft.com/office/drawing/2014/main" id="{15E273EC-E41D-654F-AB85-73C305C460FB}"/>
              </a:ext>
            </a:extLst>
          </p:cNvPr>
          <p:cNvPicPr>
            <a:picLocks noChangeAspect="1"/>
          </p:cNvPicPr>
          <p:nvPr/>
        </p:nvPicPr>
        <p:blipFill rotWithShape="1">
          <a:blip r:embed="rId2"/>
          <a:srcRect t="64657"/>
          <a:stretch/>
        </p:blipFill>
        <p:spPr>
          <a:xfrm>
            <a:off x="2540000" y="5921115"/>
            <a:ext cx="8813800" cy="255848"/>
          </a:xfrm>
          <a:prstGeom prst="rect">
            <a:avLst/>
          </a:prstGeom>
        </p:spPr>
      </p:pic>
    </p:spTree>
    <p:extLst>
      <p:ext uri="{BB962C8B-B14F-4D97-AF65-F5344CB8AC3E}">
        <p14:creationId xmlns:p14="http://schemas.microsoft.com/office/powerpoint/2010/main" val="117718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6EC8BA4C-5D07-5149-9920-037880D3EA64}"/>
              </a:ext>
            </a:extLst>
          </p:cNvPr>
          <p:cNvPicPr>
            <a:picLocks noChangeAspect="1"/>
          </p:cNvPicPr>
          <p:nvPr/>
        </p:nvPicPr>
        <p:blipFill rotWithShape="1">
          <a:blip r:embed="rId2">
            <a:grayscl/>
          </a:blip>
          <a:srcRect l="6590" r="34559" b="2359"/>
          <a:stretch/>
        </p:blipFill>
        <p:spPr>
          <a:xfrm rot="5400000">
            <a:off x="2660080" y="-158244"/>
            <a:ext cx="5943649" cy="7395998"/>
          </a:xfrm>
          <a:prstGeom prst="rect">
            <a:avLst/>
          </a:prstGeom>
        </p:spPr>
      </p:pic>
      <p:sp>
        <p:nvSpPr>
          <p:cNvPr id="6" name="TextBox 5">
            <a:extLst>
              <a:ext uri="{FF2B5EF4-FFF2-40B4-BE49-F238E27FC236}">
                <a16:creationId xmlns:a16="http://schemas.microsoft.com/office/drawing/2014/main" id="{45B72283-CF5E-B247-BE13-B0FAD0EC9EC4}"/>
              </a:ext>
            </a:extLst>
          </p:cNvPr>
          <p:cNvSpPr txBox="1"/>
          <p:nvPr/>
        </p:nvSpPr>
        <p:spPr>
          <a:xfrm>
            <a:off x="2091560" y="4840410"/>
            <a:ext cx="515006" cy="230832"/>
          </a:xfrm>
          <a:prstGeom prst="rect">
            <a:avLst/>
          </a:prstGeom>
          <a:noFill/>
        </p:spPr>
        <p:txBody>
          <a:bodyPr wrap="square" rtlCol="0">
            <a:spAutoFit/>
          </a:bodyPr>
          <a:lstStyle/>
          <a:p>
            <a:r>
              <a:rPr lang="en-US" sz="900" b="1" dirty="0" err="1">
                <a:solidFill>
                  <a:srgbClr val="7030A0"/>
                </a:solidFill>
              </a:rPr>
              <a:t>Pc_out</a:t>
            </a:r>
            <a:endParaRPr lang="en-US" sz="900" b="1" dirty="0">
              <a:solidFill>
                <a:srgbClr val="7030A0"/>
              </a:solidFill>
            </a:endParaRPr>
          </a:p>
        </p:txBody>
      </p:sp>
      <p:sp>
        <p:nvSpPr>
          <p:cNvPr id="7" name="TextBox 6">
            <a:extLst>
              <a:ext uri="{FF2B5EF4-FFF2-40B4-BE49-F238E27FC236}">
                <a16:creationId xmlns:a16="http://schemas.microsoft.com/office/drawing/2014/main" id="{20CF0271-63AB-9148-8C3A-907DAE58E95B}"/>
              </a:ext>
            </a:extLst>
          </p:cNvPr>
          <p:cNvSpPr txBox="1"/>
          <p:nvPr/>
        </p:nvSpPr>
        <p:spPr>
          <a:xfrm>
            <a:off x="3589283" y="1188065"/>
            <a:ext cx="751489" cy="230832"/>
          </a:xfrm>
          <a:prstGeom prst="rect">
            <a:avLst/>
          </a:prstGeom>
          <a:noFill/>
        </p:spPr>
        <p:txBody>
          <a:bodyPr wrap="square" rtlCol="0">
            <a:spAutoFit/>
          </a:bodyPr>
          <a:lstStyle/>
          <a:p>
            <a:r>
              <a:rPr lang="en-US" sz="900" b="1" dirty="0">
                <a:solidFill>
                  <a:srgbClr val="7030A0"/>
                </a:solidFill>
              </a:rPr>
              <a:t>Add_1_out</a:t>
            </a:r>
          </a:p>
        </p:txBody>
      </p:sp>
      <p:sp>
        <p:nvSpPr>
          <p:cNvPr id="8" name="TextBox 7">
            <a:extLst>
              <a:ext uri="{FF2B5EF4-FFF2-40B4-BE49-F238E27FC236}">
                <a16:creationId xmlns:a16="http://schemas.microsoft.com/office/drawing/2014/main" id="{6128EDA0-E2A0-C24E-B488-EDE5BE7E5EE6}"/>
              </a:ext>
            </a:extLst>
          </p:cNvPr>
          <p:cNvSpPr txBox="1"/>
          <p:nvPr/>
        </p:nvSpPr>
        <p:spPr>
          <a:xfrm>
            <a:off x="8071945" y="2128741"/>
            <a:ext cx="751489" cy="230832"/>
          </a:xfrm>
          <a:prstGeom prst="rect">
            <a:avLst/>
          </a:prstGeom>
          <a:noFill/>
        </p:spPr>
        <p:txBody>
          <a:bodyPr wrap="square" rtlCol="0">
            <a:spAutoFit/>
          </a:bodyPr>
          <a:lstStyle/>
          <a:p>
            <a:r>
              <a:rPr lang="en-US" sz="900" b="1" dirty="0">
                <a:solidFill>
                  <a:srgbClr val="7030A0"/>
                </a:solidFill>
              </a:rPr>
              <a:t>Add_2_out</a:t>
            </a:r>
          </a:p>
        </p:txBody>
      </p:sp>
      <p:cxnSp>
        <p:nvCxnSpPr>
          <p:cNvPr id="10" name="Straight Arrow Connector 9">
            <a:extLst>
              <a:ext uri="{FF2B5EF4-FFF2-40B4-BE49-F238E27FC236}">
                <a16:creationId xmlns:a16="http://schemas.microsoft.com/office/drawing/2014/main" id="{910661DB-8982-CA4C-9E0D-121B7D2B1DF4}"/>
              </a:ext>
            </a:extLst>
          </p:cNvPr>
          <p:cNvCxnSpPr>
            <a:cxnSpLocks/>
          </p:cNvCxnSpPr>
          <p:nvPr/>
        </p:nvCxnSpPr>
        <p:spPr>
          <a:xfrm flipV="1">
            <a:off x="2406870" y="3978562"/>
            <a:ext cx="73572" cy="86184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ECDF07-9832-7F42-ACA5-50294012280C}"/>
              </a:ext>
            </a:extLst>
          </p:cNvPr>
          <p:cNvCxnSpPr>
            <a:cxnSpLocks/>
            <a:stCxn id="41" idx="1"/>
          </p:cNvCxnSpPr>
          <p:nvPr/>
        </p:nvCxnSpPr>
        <p:spPr>
          <a:xfrm flipH="1" flipV="1">
            <a:off x="7501760" y="3114273"/>
            <a:ext cx="2011908" cy="2775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2192C23-4AFC-D146-A29B-8483349EAC90}"/>
              </a:ext>
            </a:extLst>
          </p:cNvPr>
          <p:cNvSpPr txBox="1"/>
          <p:nvPr/>
        </p:nvSpPr>
        <p:spPr>
          <a:xfrm>
            <a:off x="9681716" y="6132392"/>
            <a:ext cx="751489" cy="230832"/>
          </a:xfrm>
          <a:prstGeom prst="rect">
            <a:avLst/>
          </a:prstGeom>
          <a:noFill/>
        </p:spPr>
        <p:txBody>
          <a:bodyPr wrap="square" rtlCol="0">
            <a:spAutoFit/>
          </a:bodyPr>
          <a:lstStyle/>
          <a:p>
            <a:r>
              <a:rPr lang="en-US" sz="900" b="1" dirty="0">
                <a:solidFill>
                  <a:srgbClr val="7030A0"/>
                </a:solidFill>
              </a:rPr>
              <a:t>z</a:t>
            </a:r>
          </a:p>
        </p:txBody>
      </p:sp>
      <p:sp>
        <p:nvSpPr>
          <p:cNvPr id="18" name="TextBox 17">
            <a:extLst>
              <a:ext uri="{FF2B5EF4-FFF2-40B4-BE49-F238E27FC236}">
                <a16:creationId xmlns:a16="http://schemas.microsoft.com/office/drawing/2014/main" id="{43492D15-E5D4-7B4F-BDB6-D4D1E40E5CFC}"/>
              </a:ext>
            </a:extLst>
          </p:cNvPr>
          <p:cNvSpPr txBox="1"/>
          <p:nvPr/>
        </p:nvSpPr>
        <p:spPr>
          <a:xfrm>
            <a:off x="8272279" y="1325771"/>
            <a:ext cx="1380468" cy="230832"/>
          </a:xfrm>
          <a:prstGeom prst="rect">
            <a:avLst/>
          </a:prstGeom>
          <a:noFill/>
        </p:spPr>
        <p:txBody>
          <a:bodyPr wrap="square" rtlCol="0">
            <a:spAutoFit/>
          </a:bodyPr>
          <a:lstStyle/>
          <a:p>
            <a:r>
              <a:rPr lang="en-US" sz="900" b="1" dirty="0" err="1">
                <a:solidFill>
                  <a:srgbClr val="7030A0"/>
                </a:solidFill>
              </a:rPr>
              <a:t>branch_mux_out</a:t>
            </a:r>
            <a:endParaRPr lang="en-US" sz="900" b="1" dirty="0">
              <a:solidFill>
                <a:srgbClr val="7030A0"/>
              </a:solidFill>
            </a:endParaRPr>
          </a:p>
        </p:txBody>
      </p:sp>
      <p:sp>
        <p:nvSpPr>
          <p:cNvPr id="19" name="TextBox 18">
            <a:extLst>
              <a:ext uri="{FF2B5EF4-FFF2-40B4-BE49-F238E27FC236}">
                <a16:creationId xmlns:a16="http://schemas.microsoft.com/office/drawing/2014/main" id="{36203671-9392-BD4F-B0E6-20328297A8AE}"/>
              </a:ext>
            </a:extLst>
          </p:cNvPr>
          <p:cNvSpPr txBox="1"/>
          <p:nvPr/>
        </p:nvSpPr>
        <p:spPr>
          <a:xfrm>
            <a:off x="8459833" y="2502055"/>
            <a:ext cx="1380468" cy="230832"/>
          </a:xfrm>
          <a:prstGeom prst="rect">
            <a:avLst/>
          </a:prstGeom>
          <a:noFill/>
        </p:spPr>
        <p:txBody>
          <a:bodyPr wrap="square" rtlCol="0">
            <a:spAutoFit/>
          </a:bodyPr>
          <a:lstStyle/>
          <a:p>
            <a:r>
              <a:rPr lang="en-US" sz="900" b="1" dirty="0" err="1">
                <a:solidFill>
                  <a:srgbClr val="7030A0"/>
                </a:solidFill>
              </a:rPr>
              <a:t>branch_mux_sel</a:t>
            </a:r>
            <a:endParaRPr lang="en-US" sz="900" b="1" dirty="0">
              <a:solidFill>
                <a:srgbClr val="7030A0"/>
              </a:solidFill>
            </a:endParaRPr>
          </a:p>
        </p:txBody>
      </p:sp>
      <p:sp>
        <p:nvSpPr>
          <p:cNvPr id="20" name="TextBox 19">
            <a:extLst>
              <a:ext uri="{FF2B5EF4-FFF2-40B4-BE49-F238E27FC236}">
                <a16:creationId xmlns:a16="http://schemas.microsoft.com/office/drawing/2014/main" id="{A00DE115-617A-2147-A27F-D5728BEF206B}"/>
              </a:ext>
            </a:extLst>
          </p:cNvPr>
          <p:cNvSpPr txBox="1"/>
          <p:nvPr/>
        </p:nvSpPr>
        <p:spPr>
          <a:xfrm>
            <a:off x="2741306" y="5786737"/>
            <a:ext cx="1019502" cy="230832"/>
          </a:xfrm>
          <a:prstGeom prst="rect">
            <a:avLst/>
          </a:prstGeom>
          <a:noFill/>
        </p:spPr>
        <p:txBody>
          <a:bodyPr wrap="square" rtlCol="0">
            <a:spAutoFit/>
          </a:bodyPr>
          <a:lstStyle/>
          <a:p>
            <a:r>
              <a:rPr lang="en-US" sz="900" b="1" dirty="0" err="1">
                <a:solidFill>
                  <a:srgbClr val="7030A0"/>
                </a:solidFill>
              </a:rPr>
              <a:t>Ins_mem_out</a:t>
            </a:r>
            <a:endParaRPr lang="en-US" sz="900" b="1" dirty="0">
              <a:solidFill>
                <a:srgbClr val="7030A0"/>
              </a:solidFill>
            </a:endParaRPr>
          </a:p>
        </p:txBody>
      </p:sp>
      <p:cxnSp>
        <p:nvCxnSpPr>
          <p:cNvPr id="21" name="Straight Arrow Connector 20">
            <a:extLst>
              <a:ext uri="{FF2B5EF4-FFF2-40B4-BE49-F238E27FC236}">
                <a16:creationId xmlns:a16="http://schemas.microsoft.com/office/drawing/2014/main" id="{F88C3613-C387-544A-A68E-81FAAC4D925A}"/>
              </a:ext>
            </a:extLst>
          </p:cNvPr>
          <p:cNvCxnSpPr>
            <a:cxnSpLocks/>
          </p:cNvCxnSpPr>
          <p:nvPr/>
        </p:nvCxnSpPr>
        <p:spPr>
          <a:xfrm flipV="1">
            <a:off x="3184635" y="4409486"/>
            <a:ext cx="189185" cy="13665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85AC4E2-F1CE-BD49-8B19-C08E8A666202}"/>
              </a:ext>
            </a:extLst>
          </p:cNvPr>
          <p:cNvSpPr txBox="1"/>
          <p:nvPr/>
        </p:nvSpPr>
        <p:spPr>
          <a:xfrm>
            <a:off x="5793994" y="6627169"/>
            <a:ext cx="604013" cy="230832"/>
          </a:xfrm>
          <a:prstGeom prst="rect">
            <a:avLst/>
          </a:prstGeom>
          <a:noFill/>
        </p:spPr>
        <p:txBody>
          <a:bodyPr wrap="square" rtlCol="0">
            <a:spAutoFit/>
          </a:bodyPr>
          <a:lstStyle/>
          <a:p>
            <a:r>
              <a:rPr lang="en-US" sz="900" b="1" dirty="0" err="1">
                <a:solidFill>
                  <a:srgbClr val="7030A0"/>
                </a:solidFill>
              </a:rPr>
              <a:t>Ext_out</a:t>
            </a:r>
            <a:endParaRPr lang="en-US" sz="900" b="1" dirty="0">
              <a:solidFill>
                <a:srgbClr val="7030A0"/>
              </a:solidFill>
            </a:endParaRPr>
          </a:p>
        </p:txBody>
      </p:sp>
      <p:cxnSp>
        <p:nvCxnSpPr>
          <p:cNvPr id="25" name="Straight Arrow Connector 24">
            <a:extLst>
              <a:ext uri="{FF2B5EF4-FFF2-40B4-BE49-F238E27FC236}">
                <a16:creationId xmlns:a16="http://schemas.microsoft.com/office/drawing/2014/main" id="{74EC3652-A8CD-3749-BB65-B5CBBD7FD1E3}"/>
              </a:ext>
            </a:extLst>
          </p:cNvPr>
          <p:cNvCxnSpPr>
            <a:cxnSpLocks/>
          </p:cNvCxnSpPr>
          <p:nvPr/>
        </p:nvCxnSpPr>
        <p:spPr>
          <a:xfrm flipH="1" flipV="1">
            <a:off x="5833242" y="5681238"/>
            <a:ext cx="220386" cy="94593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09646D-004D-4C44-A21A-F9820749B1F6}"/>
              </a:ext>
            </a:extLst>
          </p:cNvPr>
          <p:cNvCxnSpPr>
            <a:cxnSpLocks/>
          </p:cNvCxnSpPr>
          <p:nvPr/>
        </p:nvCxnSpPr>
        <p:spPr>
          <a:xfrm flipV="1">
            <a:off x="4645573" y="4619495"/>
            <a:ext cx="204950" cy="127195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D6D6D3-62C0-C14B-AF33-801688255D2D}"/>
              </a:ext>
            </a:extLst>
          </p:cNvPr>
          <p:cNvSpPr txBox="1"/>
          <p:nvPr/>
        </p:nvSpPr>
        <p:spPr>
          <a:xfrm>
            <a:off x="3873226" y="5938730"/>
            <a:ext cx="1019502" cy="230832"/>
          </a:xfrm>
          <a:prstGeom prst="rect">
            <a:avLst/>
          </a:prstGeom>
          <a:noFill/>
        </p:spPr>
        <p:txBody>
          <a:bodyPr wrap="square" rtlCol="0">
            <a:spAutoFit/>
          </a:bodyPr>
          <a:lstStyle/>
          <a:p>
            <a:r>
              <a:rPr lang="en-US" sz="900" b="1" dirty="0" err="1">
                <a:solidFill>
                  <a:srgbClr val="7030A0"/>
                </a:solidFill>
              </a:rPr>
              <a:t>Mux_write_reg</a:t>
            </a:r>
            <a:endParaRPr lang="en-US" sz="900" b="1" dirty="0">
              <a:solidFill>
                <a:srgbClr val="7030A0"/>
              </a:solidFill>
            </a:endParaRPr>
          </a:p>
        </p:txBody>
      </p:sp>
      <p:cxnSp>
        <p:nvCxnSpPr>
          <p:cNvPr id="36" name="Straight Arrow Connector 35">
            <a:extLst>
              <a:ext uri="{FF2B5EF4-FFF2-40B4-BE49-F238E27FC236}">
                <a16:creationId xmlns:a16="http://schemas.microsoft.com/office/drawing/2014/main" id="{68961513-944B-FA4D-A909-37A944953AFF}"/>
              </a:ext>
            </a:extLst>
          </p:cNvPr>
          <p:cNvCxnSpPr>
            <a:cxnSpLocks/>
          </p:cNvCxnSpPr>
          <p:nvPr/>
        </p:nvCxnSpPr>
        <p:spPr>
          <a:xfrm flipH="1" flipV="1">
            <a:off x="6529222" y="4840410"/>
            <a:ext cx="743936" cy="1213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D03E3FD-B3D9-294B-96DF-EB16D1311DE2}"/>
              </a:ext>
            </a:extLst>
          </p:cNvPr>
          <p:cNvSpPr txBox="1"/>
          <p:nvPr/>
        </p:nvSpPr>
        <p:spPr>
          <a:xfrm>
            <a:off x="6855289" y="6006861"/>
            <a:ext cx="1019502" cy="230832"/>
          </a:xfrm>
          <a:prstGeom prst="rect">
            <a:avLst/>
          </a:prstGeom>
          <a:noFill/>
        </p:spPr>
        <p:txBody>
          <a:bodyPr wrap="square" rtlCol="0">
            <a:spAutoFit/>
          </a:bodyPr>
          <a:lstStyle/>
          <a:p>
            <a:r>
              <a:rPr lang="en-US" sz="900" b="1" dirty="0" err="1">
                <a:solidFill>
                  <a:srgbClr val="7030A0"/>
                </a:solidFill>
              </a:rPr>
              <a:t>Mux_read_reg</a:t>
            </a:r>
            <a:endParaRPr lang="en-US" sz="900" b="1" dirty="0">
              <a:solidFill>
                <a:srgbClr val="7030A0"/>
              </a:solidFill>
            </a:endParaRPr>
          </a:p>
        </p:txBody>
      </p:sp>
      <p:sp>
        <p:nvSpPr>
          <p:cNvPr id="41" name="TextBox 40">
            <a:extLst>
              <a:ext uri="{FF2B5EF4-FFF2-40B4-BE49-F238E27FC236}">
                <a16:creationId xmlns:a16="http://schemas.microsoft.com/office/drawing/2014/main" id="{5BC11A43-D900-D042-9181-C6F7EBF8BF91}"/>
              </a:ext>
            </a:extLst>
          </p:cNvPr>
          <p:cNvSpPr txBox="1"/>
          <p:nvPr/>
        </p:nvSpPr>
        <p:spPr>
          <a:xfrm>
            <a:off x="9513668" y="3276403"/>
            <a:ext cx="1380468" cy="230832"/>
          </a:xfrm>
          <a:prstGeom prst="rect">
            <a:avLst/>
          </a:prstGeom>
          <a:noFill/>
        </p:spPr>
        <p:txBody>
          <a:bodyPr wrap="square" rtlCol="0">
            <a:spAutoFit/>
          </a:bodyPr>
          <a:lstStyle/>
          <a:p>
            <a:r>
              <a:rPr lang="en-US" sz="900" b="1" dirty="0" err="1">
                <a:solidFill>
                  <a:srgbClr val="7030A0"/>
                </a:solidFill>
              </a:rPr>
              <a:t>Alu_zero</a:t>
            </a:r>
            <a:endParaRPr lang="en-US" sz="900" b="1" dirty="0">
              <a:solidFill>
                <a:srgbClr val="7030A0"/>
              </a:solidFill>
            </a:endParaRPr>
          </a:p>
        </p:txBody>
      </p:sp>
      <p:cxnSp>
        <p:nvCxnSpPr>
          <p:cNvPr id="43" name="Straight Arrow Connector 42">
            <a:extLst>
              <a:ext uri="{FF2B5EF4-FFF2-40B4-BE49-F238E27FC236}">
                <a16:creationId xmlns:a16="http://schemas.microsoft.com/office/drawing/2014/main" id="{F510AE0C-7E15-E345-8396-A5A37B368647}"/>
              </a:ext>
            </a:extLst>
          </p:cNvPr>
          <p:cNvCxnSpPr>
            <a:cxnSpLocks/>
            <a:stCxn id="17" idx="1"/>
          </p:cNvCxnSpPr>
          <p:nvPr/>
        </p:nvCxnSpPr>
        <p:spPr>
          <a:xfrm flipH="1" flipV="1">
            <a:off x="8956134" y="6123730"/>
            <a:ext cx="725582" cy="12407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5AA9B4B-9041-8248-B1F6-49B651F50F80}"/>
              </a:ext>
            </a:extLst>
          </p:cNvPr>
          <p:cNvCxnSpPr>
            <a:cxnSpLocks/>
          </p:cNvCxnSpPr>
          <p:nvPr/>
        </p:nvCxnSpPr>
        <p:spPr>
          <a:xfrm flipH="1" flipV="1">
            <a:off x="8578042" y="5255470"/>
            <a:ext cx="1227456" cy="1918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82426A3-F138-9047-AA65-01FD6E3FBA36}"/>
              </a:ext>
            </a:extLst>
          </p:cNvPr>
          <p:cNvSpPr txBox="1"/>
          <p:nvPr/>
        </p:nvSpPr>
        <p:spPr>
          <a:xfrm>
            <a:off x="9890400" y="5319886"/>
            <a:ext cx="1380468" cy="230832"/>
          </a:xfrm>
          <a:prstGeom prst="rect">
            <a:avLst/>
          </a:prstGeom>
          <a:noFill/>
        </p:spPr>
        <p:txBody>
          <a:bodyPr wrap="square" rtlCol="0">
            <a:spAutoFit/>
          </a:bodyPr>
          <a:lstStyle/>
          <a:p>
            <a:r>
              <a:rPr lang="en-US" sz="900" b="1" dirty="0" err="1">
                <a:solidFill>
                  <a:srgbClr val="7030A0"/>
                </a:solidFill>
              </a:rPr>
              <a:t>Alu_result</a:t>
            </a:r>
            <a:endParaRPr lang="en-US" sz="900" b="1" dirty="0">
              <a:solidFill>
                <a:srgbClr val="7030A0"/>
              </a:solidFill>
            </a:endParaRPr>
          </a:p>
        </p:txBody>
      </p:sp>
      <p:sp>
        <p:nvSpPr>
          <p:cNvPr id="48" name="TextBox 47">
            <a:extLst>
              <a:ext uri="{FF2B5EF4-FFF2-40B4-BE49-F238E27FC236}">
                <a16:creationId xmlns:a16="http://schemas.microsoft.com/office/drawing/2014/main" id="{BBBD073E-94C6-004F-8CA4-C277D9B6C1E1}"/>
              </a:ext>
            </a:extLst>
          </p:cNvPr>
          <p:cNvSpPr txBox="1"/>
          <p:nvPr/>
        </p:nvSpPr>
        <p:spPr>
          <a:xfrm>
            <a:off x="9628135" y="4617803"/>
            <a:ext cx="1380468" cy="230832"/>
          </a:xfrm>
          <a:prstGeom prst="rect">
            <a:avLst/>
          </a:prstGeom>
          <a:noFill/>
        </p:spPr>
        <p:txBody>
          <a:bodyPr wrap="square" rtlCol="0">
            <a:spAutoFit/>
          </a:bodyPr>
          <a:lstStyle/>
          <a:p>
            <a:r>
              <a:rPr lang="en-US" sz="900" b="1" dirty="0" err="1">
                <a:solidFill>
                  <a:srgbClr val="7030A0"/>
                </a:solidFill>
              </a:rPr>
              <a:t>Data_mem_out</a:t>
            </a:r>
            <a:endParaRPr lang="en-US" sz="900" b="1" dirty="0">
              <a:solidFill>
                <a:srgbClr val="7030A0"/>
              </a:solidFill>
            </a:endParaRPr>
          </a:p>
        </p:txBody>
      </p:sp>
      <p:cxnSp>
        <p:nvCxnSpPr>
          <p:cNvPr id="49" name="Straight Arrow Connector 48">
            <a:extLst>
              <a:ext uri="{FF2B5EF4-FFF2-40B4-BE49-F238E27FC236}">
                <a16:creationId xmlns:a16="http://schemas.microsoft.com/office/drawing/2014/main" id="{8DDA6851-1417-9A43-89E3-C77E030D536B}"/>
              </a:ext>
            </a:extLst>
          </p:cNvPr>
          <p:cNvCxnSpPr>
            <a:cxnSpLocks/>
          </p:cNvCxnSpPr>
          <p:nvPr/>
        </p:nvCxnSpPr>
        <p:spPr>
          <a:xfrm flipH="1" flipV="1">
            <a:off x="8507714" y="4617227"/>
            <a:ext cx="1137501" cy="9166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18E01D1-04C0-B147-B025-050CCFFC5D27}"/>
              </a:ext>
            </a:extLst>
          </p:cNvPr>
          <p:cNvCxnSpPr>
            <a:cxnSpLocks/>
          </p:cNvCxnSpPr>
          <p:nvPr/>
        </p:nvCxnSpPr>
        <p:spPr>
          <a:xfrm flipH="1">
            <a:off x="5943435" y="3652800"/>
            <a:ext cx="4637199" cy="28907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0ED94F-7B52-FB4D-A867-A996F18EA687}"/>
              </a:ext>
            </a:extLst>
          </p:cNvPr>
          <p:cNvCxnSpPr>
            <a:cxnSpLocks/>
          </p:cNvCxnSpPr>
          <p:nvPr/>
        </p:nvCxnSpPr>
        <p:spPr>
          <a:xfrm flipH="1">
            <a:off x="5943435" y="4337163"/>
            <a:ext cx="4637199" cy="12696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784E345-88AE-8249-A7A1-8279125949C5}"/>
              </a:ext>
            </a:extLst>
          </p:cNvPr>
          <p:cNvSpPr txBox="1"/>
          <p:nvPr/>
        </p:nvSpPr>
        <p:spPr>
          <a:xfrm>
            <a:off x="10586051" y="3439533"/>
            <a:ext cx="1380468" cy="230832"/>
          </a:xfrm>
          <a:prstGeom prst="rect">
            <a:avLst/>
          </a:prstGeom>
          <a:noFill/>
        </p:spPr>
        <p:txBody>
          <a:bodyPr wrap="square" rtlCol="0">
            <a:spAutoFit/>
          </a:bodyPr>
          <a:lstStyle/>
          <a:p>
            <a:r>
              <a:rPr lang="en-US" sz="900" b="1" dirty="0">
                <a:solidFill>
                  <a:srgbClr val="7030A0"/>
                </a:solidFill>
              </a:rPr>
              <a:t>Read_data_1</a:t>
            </a:r>
          </a:p>
        </p:txBody>
      </p:sp>
      <p:sp>
        <p:nvSpPr>
          <p:cNvPr id="58" name="TextBox 57">
            <a:extLst>
              <a:ext uri="{FF2B5EF4-FFF2-40B4-BE49-F238E27FC236}">
                <a16:creationId xmlns:a16="http://schemas.microsoft.com/office/drawing/2014/main" id="{B805ED93-C290-2F40-A180-0AC1463520B1}"/>
              </a:ext>
            </a:extLst>
          </p:cNvPr>
          <p:cNvSpPr txBox="1"/>
          <p:nvPr/>
        </p:nvSpPr>
        <p:spPr>
          <a:xfrm>
            <a:off x="10580633" y="4131010"/>
            <a:ext cx="1380468" cy="230832"/>
          </a:xfrm>
          <a:prstGeom prst="rect">
            <a:avLst/>
          </a:prstGeom>
          <a:noFill/>
        </p:spPr>
        <p:txBody>
          <a:bodyPr wrap="square" rtlCol="0">
            <a:spAutoFit/>
          </a:bodyPr>
          <a:lstStyle/>
          <a:p>
            <a:r>
              <a:rPr lang="en-US" sz="900" b="1" dirty="0">
                <a:solidFill>
                  <a:srgbClr val="7030A0"/>
                </a:solidFill>
              </a:rPr>
              <a:t>Read_data_2</a:t>
            </a:r>
          </a:p>
        </p:txBody>
      </p:sp>
      <p:cxnSp>
        <p:nvCxnSpPr>
          <p:cNvPr id="34" name="Straight Arrow Connector 33">
            <a:extLst>
              <a:ext uri="{FF2B5EF4-FFF2-40B4-BE49-F238E27FC236}">
                <a16:creationId xmlns:a16="http://schemas.microsoft.com/office/drawing/2014/main" id="{437D3C40-F89F-6D45-8C0D-FDFEFC2FAD65}"/>
              </a:ext>
            </a:extLst>
          </p:cNvPr>
          <p:cNvCxnSpPr>
            <a:cxnSpLocks/>
            <a:stCxn id="8" idx="1"/>
          </p:cNvCxnSpPr>
          <p:nvPr/>
        </p:nvCxnSpPr>
        <p:spPr>
          <a:xfrm flipH="1" flipV="1">
            <a:off x="7609743" y="2066053"/>
            <a:ext cx="462202" cy="1781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D155BC4-4448-E142-842F-37A3C03EFB74}"/>
              </a:ext>
            </a:extLst>
          </p:cNvPr>
          <p:cNvCxnSpPr>
            <a:cxnSpLocks/>
          </p:cNvCxnSpPr>
          <p:nvPr/>
        </p:nvCxnSpPr>
        <p:spPr>
          <a:xfrm flipH="1" flipV="1">
            <a:off x="7985487" y="2422261"/>
            <a:ext cx="462202" cy="1781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15966F5A-75FC-C043-A29A-67A3323C4316}"/>
              </a:ext>
            </a:extLst>
          </p:cNvPr>
          <p:cNvSpPr txBox="1">
            <a:spLocks/>
          </p:cNvSpPr>
          <p:nvPr/>
        </p:nvSpPr>
        <p:spPr>
          <a:xfrm>
            <a:off x="838200" y="0"/>
            <a:ext cx="10515600" cy="5116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t>Partial Routing Diagram: shows all wires except for those supporting </a:t>
            </a:r>
            <a:r>
              <a:rPr lang="en-US" sz="2400" b="1" dirty="0" err="1"/>
              <a:t>bne</a:t>
            </a:r>
            <a:r>
              <a:rPr lang="en-US" sz="2400" b="1" dirty="0"/>
              <a:t>, </a:t>
            </a:r>
            <a:r>
              <a:rPr lang="en-US" sz="2400" b="1" dirty="0" err="1"/>
              <a:t>bgtz</a:t>
            </a:r>
            <a:endParaRPr lang="en-US" sz="2400" b="1" dirty="0"/>
          </a:p>
        </p:txBody>
      </p:sp>
      <p:cxnSp>
        <p:nvCxnSpPr>
          <p:cNvPr id="38" name="Straight Arrow Connector 37">
            <a:extLst>
              <a:ext uri="{FF2B5EF4-FFF2-40B4-BE49-F238E27FC236}">
                <a16:creationId xmlns:a16="http://schemas.microsoft.com/office/drawing/2014/main" id="{C18CC554-CEEC-3C49-A51A-D9A405387AFE}"/>
              </a:ext>
            </a:extLst>
          </p:cNvPr>
          <p:cNvCxnSpPr>
            <a:cxnSpLocks/>
          </p:cNvCxnSpPr>
          <p:nvPr/>
        </p:nvCxnSpPr>
        <p:spPr>
          <a:xfrm flipH="1" flipV="1">
            <a:off x="8228732" y="1160549"/>
            <a:ext cx="462202" cy="1781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D8BAA11-AFD6-2C4D-A437-261E51F00549}"/>
              </a:ext>
            </a:extLst>
          </p:cNvPr>
          <p:cNvCxnSpPr>
            <a:cxnSpLocks/>
          </p:cNvCxnSpPr>
          <p:nvPr/>
        </p:nvCxnSpPr>
        <p:spPr>
          <a:xfrm flipH="1" flipV="1">
            <a:off x="7050306" y="4955826"/>
            <a:ext cx="743936" cy="1213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09EDBCE-559C-1D47-AA3E-18654815E6E4}"/>
              </a:ext>
            </a:extLst>
          </p:cNvPr>
          <p:cNvSpPr txBox="1"/>
          <p:nvPr/>
        </p:nvSpPr>
        <p:spPr>
          <a:xfrm>
            <a:off x="7582845" y="6183938"/>
            <a:ext cx="1019502" cy="230832"/>
          </a:xfrm>
          <a:prstGeom prst="rect">
            <a:avLst/>
          </a:prstGeom>
          <a:noFill/>
        </p:spPr>
        <p:txBody>
          <a:bodyPr wrap="square" rtlCol="0">
            <a:spAutoFit/>
          </a:bodyPr>
          <a:lstStyle/>
          <a:p>
            <a:r>
              <a:rPr lang="en-US" sz="900" b="1" dirty="0" err="1">
                <a:solidFill>
                  <a:srgbClr val="7030A0"/>
                </a:solidFill>
              </a:rPr>
              <a:t>Alu_op_in</a:t>
            </a:r>
            <a:endParaRPr lang="en-US" sz="900" b="1" dirty="0">
              <a:solidFill>
                <a:srgbClr val="7030A0"/>
              </a:solidFill>
            </a:endParaRPr>
          </a:p>
        </p:txBody>
      </p:sp>
      <p:sp>
        <p:nvSpPr>
          <p:cNvPr id="44" name="Title 1">
            <a:extLst>
              <a:ext uri="{FF2B5EF4-FFF2-40B4-BE49-F238E27FC236}">
                <a16:creationId xmlns:a16="http://schemas.microsoft.com/office/drawing/2014/main" id="{D03574DD-6F00-4146-A88A-97A0892A1685}"/>
              </a:ext>
            </a:extLst>
          </p:cNvPr>
          <p:cNvSpPr txBox="1">
            <a:spLocks/>
          </p:cNvSpPr>
          <p:nvPr/>
        </p:nvSpPr>
        <p:spPr>
          <a:xfrm>
            <a:off x="208035" y="4337163"/>
            <a:ext cx="1592758" cy="1934020"/>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Notes: the diagram is from Computer Organization and Design, p. 265, by Patterson and Hennessy; wire names are case-insensitive relative to our circuit</a:t>
            </a:r>
          </a:p>
        </p:txBody>
      </p:sp>
    </p:spTree>
    <p:extLst>
      <p:ext uri="{BB962C8B-B14F-4D97-AF65-F5344CB8AC3E}">
        <p14:creationId xmlns:p14="http://schemas.microsoft.com/office/powerpoint/2010/main" val="141988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3E39-638C-2641-B0AB-23B7B0B5D92A}"/>
              </a:ext>
            </a:extLst>
          </p:cNvPr>
          <p:cNvSpPr>
            <a:spLocks noGrp="1"/>
          </p:cNvSpPr>
          <p:nvPr>
            <p:ph type="title"/>
          </p:nvPr>
        </p:nvSpPr>
        <p:spPr/>
        <p:txBody>
          <a:bodyPr/>
          <a:lstStyle/>
          <a:p>
            <a:r>
              <a:rPr lang="en-US" dirty="0"/>
              <a:t>Design Decisions (I)</a:t>
            </a:r>
          </a:p>
        </p:txBody>
      </p:sp>
      <p:sp>
        <p:nvSpPr>
          <p:cNvPr id="3" name="Content Placeholder 2">
            <a:extLst>
              <a:ext uri="{FF2B5EF4-FFF2-40B4-BE49-F238E27FC236}">
                <a16:creationId xmlns:a16="http://schemas.microsoft.com/office/drawing/2014/main" id="{96CBE552-EC6D-8C47-A332-56D45CC81B8A}"/>
              </a:ext>
            </a:extLst>
          </p:cNvPr>
          <p:cNvSpPr>
            <a:spLocks noGrp="1"/>
          </p:cNvSpPr>
          <p:nvPr>
            <p:ph idx="1"/>
          </p:nvPr>
        </p:nvSpPr>
        <p:spPr/>
        <p:txBody>
          <a:bodyPr>
            <a:normAutofit lnSpcReduction="10000"/>
          </a:bodyPr>
          <a:lstStyle/>
          <a:p>
            <a:r>
              <a:rPr lang="en-US" dirty="0"/>
              <a:t>We largely followed the book’s design for the single-cycle processor on p. 265.  </a:t>
            </a:r>
          </a:p>
          <a:p>
            <a:r>
              <a:rPr lang="en-US" dirty="0"/>
              <a:t>We relied on the provided ALU, adders, small gates and SRAM; we designed, built and tested our own: </a:t>
            </a:r>
          </a:p>
          <a:p>
            <a:pPr lvl="1"/>
            <a:r>
              <a:rPr lang="en-US" dirty="0"/>
              <a:t>Control (both main and ALU) </a:t>
            </a:r>
          </a:p>
          <a:p>
            <a:pPr lvl="1"/>
            <a:r>
              <a:rPr lang="en-US" dirty="0"/>
              <a:t>Registers </a:t>
            </a:r>
          </a:p>
          <a:p>
            <a:pPr lvl="1"/>
            <a:r>
              <a:rPr lang="en-US" dirty="0"/>
              <a:t>Register file </a:t>
            </a:r>
          </a:p>
          <a:p>
            <a:pPr lvl="1"/>
            <a:r>
              <a:rPr lang="en-US" dirty="0"/>
              <a:t>Sign extender</a:t>
            </a:r>
          </a:p>
          <a:p>
            <a:pPr lvl="1"/>
            <a:r>
              <a:rPr lang="en-US" dirty="0"/>
              <a:t>Program counter</a:t>
            </a:r>
          </a:p>
          <a:p>
            <a:r>
              <a:rPr lang="en-US" dirty="0"/>
              <a:t>We implemented both of our control units using a PLA</a:t>
            </a:r>
          </a:p>
          <a:p>
            <a:r>
              <a:rPr lang="en-US" dirty="0"/>
              <a:t>We added additional logic to support the </a:t>
            </a:r>
            <a:r>
              <a:rPr lang="en-US" dirty="0" err="1"/>
              <a:t>bne</a:t>
            </a:r>
            <a:r>
              <a:rPr lang="en-US" dirty="0"/>
              <a:t> and </a:t>
            </a:r>
            <a:r>
              <a:rPr lang="en-US" dirty="0" err="1"/>
              <a:t>bgtz</a:t>
            </a:r>
            <a:r>
              <a:rPr lang="en-US" dirty="0"/>
              <a:t> instructions</a:t>
            </a:r>
          </a:p>
        </p:txBody>
      </p:sp>
    </p:spTree>
    <p:extLst>
      <p:ext uri="{BB962C8B-B14F-4D97-AF65-F5344CB8AC3E}">
        <p14:creationId xmlns:p14="http://schemas.microsoft.com/office/powerpoint/2010/main" val="2966782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3E39-638C-2641-B0AB-23B7B0B5D92A}"/>
              </a:ext>
            </a:extLst>
          </p:cNvPr>
          <p:cNvSpPr>
            <a:spLocks noGrp="1"/>
          </p:cNvSpPr>
          <p:nvPr>
            <p:ph type="title"/>
          </p:nvPr>
        </p:nvSpPr>
        <p:spPr/>
        <p:txBody>
          <a:bodyPr/>
          <a:lstStyle/>
          <a:p>
            <a:r>
              <a:rPr lang="en-US" dirty="0"/>
              <a:t>Design Decisions (II)</a:t>
            </a:r>
          </a:p>
        </p:txBody>
      </p:sp>
      <p:sp>
        <p:nvSpPr>
          <p:cNvPr id="3" name="Content Placeholder 2">
            <a:extLst>
              <a:ext uri="{FF2B5EF4-FFF2-40B4-BE49-F238E27FC236}">
                <a16:creationId xmlns:a16="http://schemas.microsoft.com/office/drawing/2014/main" id="{96CBE552-EC6D-8C47-A332-56D45CC81B8A}"/>
              </a:ext>
            </a:extLst>
          </p:cNvPr>
          <p:cNvSpPr>
            <a:spLocks noGrp="1"/>
          </p:cNvSpPr>
          <p:nvPr>
            <p:ph idx="1"/>
          </p:nvPr>
        </p:nvSpPr>
        <p:spPr/>
        <p:txBody>
          <a:bodyPr>
            <a:normAutofit fontScale="92500" lnSpcReduction="10000"/>
          </a:bodyPr>
          <a:lstStyle/>
          <a:p>
            <a:r>
              <a:rPr lang="en-US" dirty="0"/>
              <a:t>We considered using VHDL but stuck with Verilog because we all had experience with Verilog from 303 and have heard that it is easier to debug. </a:t>
            </a:r>
          </a:p>
          <a:p>
            <a:r>
              <a:rPr lang="en-US" dirty="0"/>
              <a:t>We considered using one of our own ALUs after we realized the provided ALU was difficult to use; however, we kept the provided ALU after realizing that it already came with a control unit (even though we eventually abandoned the ALUCU because it didn’t work and just made a PLA).</a:t>
            </a:r>
          </a:p>
          <a:p>
            <a:r>
              <a:rPr lang="en-US" dirty="0"/>
              <a:t>We built our design in a modular fashion, using testbenches to validate small components as we went along.  This technique saved us time debugging later.  For example, we built the instruction fetch module based on Figure 4.6 in the book, which was helpful for debugging our full circuit.</a:t>
            </a:r>
          </a:p>
          <a:p>
            <a:r>
              <a:rPr lang="en-US" dirty="0"/>
              <a:t>For rigorous testing, we used the provided functions to simulate the demo environment. </a:t>
            </a:r>
          </a:p>
        </p:txBody>
      </p:sp>
    </p:spTree>
    <p:extLst>
      <p:ext uri="{BB962C8B-B14F-4D97-AF65-F5344CB8AC3E}">
        <p14:creationId xmlns:p14="http://schemas.microsoft.com/office/powerpoint/2010/main" val="423653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28E0-7C3F-E944-98C9-12DC078B8D1D}"/>
              </a:ext>
            </a:extLst>
          </p:cNvPr>
          <p:cNvSpPr>
            <a:spLocks noGrp="1"/>
          </p:cNvSpPr>
          <p:nvPr>
            <p:ph type="title"/>
          </p:nvPr>
        </p:nvSpPr>
        <p:spPr/>
        <p:txBody>
          <a:bodyPr/>
          <a:lstStyle/>
          <a:p>
            <a:r>
              <a:rPr lang="en-US" dirty="0"/>
              <a:t>Problems and Solutions (I)</a:t>
            </a:r>
          </a:p>
        </p:txBody>
      </p:sp>
      <p:sp>
        <p:nvSpPr>
          <p:cNvPr id="3" name="Content Placeholder 2">
            <a:extLst>
              <a:ext uri="{FF2B5EF4-FFF2-40B4-BE49-F238E27FC236}">
                <a16:creationId xmlns:a16="http://schemas.microsoft.com/office/drawing/2014/main" id="{A125CFF2-A4D8-8043-A3D8-92B6E05ED698}"/>
              </a:ext>
            </a:extLst>
          </p:cNvPr>
          <p:cNvSpPr>
            <a:spLocks noGrp="1"/>
          </p:cNvSpPr>
          <p:nvPr>
            <p:ph idx="1"/>
          </p:nvPr>
        </p:nvSpPr>
        <p:spPr/>
        <p:txBody>
          <a:bodyPr/>
          <a:lstStyle/>
          <a:p>
            <a:r>
              <a:rPr lang="en-US" dirty="0"/>
              <a:t>The greatest issue we encountered was lack of documentation for the “off-the-shelf” components and the fact that many of them did not compile or work properly.</a:t>
            </a:r>
          </a:p>
          <a:p>
            <a:pPr lvl="1"/>
            <a:r>
              <a:rPr lang="en-US" dirty="0"/>
              <a:t>We spent considerable time figuring out the control signals for the ALU we were given</a:t>
            </a:r>
          </a:p>
          <a:p>
            <a:pPr lvl="1"/>
            <a:r>
              <a:rPr lang="en-US" dirty="0"/>
              <a:t>We had to modify many of the provided Verilog files to get them to compile</a:t>
            </a:r>
          </a:p>
          <a:p>
            <a:r>
              <a:rPr lang="en-US" dirty="0"/>
              <a:t>In a few cases, we needed to make new library components for our design:</a:t>
            </a:r>
          </a:p>
          <a:p>
            <a:pPr lvl="1"/>
            <a:r>
              <a:rPr lang="en-US" dirty="0"/>
              <a:t>6-input AND gates</a:t>
            </a:r>
          </a:p>
          <a:p>
            <a:pPr lvl="1"/>
            <a:r>
              <a:rPr lang="en-US" dirty="0"/>
              <a:t>2x32-bit mux with 1-bit selector, 32x32-bit mux with 5-bit selector</a:t>
            </a:r>
          </a:p>
        </p:txBody>
      </p:sp>
    </p:spTree>
    <p:extLst>
      <p:ext uri="{BB962C8B-B14F-4D97-AF65-F5344CB8AC3E}">
        <p14:creationId xmlns:p14="http://schemas.microsoft.com/office/powerpoint/2010/main" val="2727643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28E0-7C3F-E944-98C9-12DC078B8D1D}"/>
              </a:ext>
            </a:extLst>
          </p:cNvPr>
          <p:cNvSpPr>
            <a:spLocks noGrp="1"/>
          </p:cNvSpPr>
          <p:nvPr>
            <p:ph type="title"/>
          </p:nvPr>
        </p:nvSpPr>
        <p:spPr/>
        <p:txBody>
          <a:bodyPr/>
          <a:lstStyle/>
          <a:p>
            <a:r>
              <a:rPr lang="en-US" dirty="0"/>
              <a:t>Problems and Solutions (II)</a:t>
            </a:r>
          </a:p>
        </p:txBody>
      </p:sp>
      <p:sp>
        <p:nvSpPr>
          <p:cNvPr id="3" name="Content Placeholder 2">
            <a:extLst>
              <a:ext uri="{FF2B5EF4-FFF2-40B4-BE49-F238E27FC236}">
                <a16:creationId xmlns:a16="http://schemas.microsoft.com/office/drawing/2014/main" id="{A125CFF2-A4D8-8043-A3D8-92B6E05ED698}"/>
              </a:ext>
            </a:extLst>
          </p:cNvPr>
          <p:cNvSpPr>
            <a:spLocks noGrp="1"/>
          </p:cNvSpPr>
          <p:nvPr>
            <p:ph idx="1"/>
          </p:nvPr>
        </p:nvSpPr>
        <p:spPr/>
        <p:txBody>
          <a:bodyPr>
            <a:normAutofit lnSpcReduction="10000"/>
          </a:bodyPr>
          <a:lstStyle/>
          <a:p>
            <a:r>
              <a:rPr lang="en-US" dirty="0"/>
              <a:t>For debugging, we benefitted from using the </a:t>
            </a:r>
            <a:r>
              <a:rPr lang="en-US" dirty="0" err="1"/>
              <a:t>Xcelium</a:t>
            </a:r>
            <a:r>
              <a:rPr lang="en-US" dirty="0"/>
              <a:t> schematic viewer, which allowed us to trace signals.</a:t>
            </a:r>
          </a:p>
          <a:p>
            <a:r>
              <a:rPr lang="en-US" dirty="0"/>
              <a:t>During debugging, we also realized that many errors would “propagate” through the circuit because the output signals route back into earlier stages of the design.  We hard-coded these signals for debugging to discover the root of the issue.  For example, the output of the top mux in Figure 4.17 feeds back into the PC, so we disconnected that wire for debugging and reconnected it at the end.</a:t>
            </a:r>
          </a:p>
          <a:p>
            <a:r>
              <a:rPr lang="en-US" dirty="0"/>
              <a:t>We encountered issues with the provided </a:t>
            </a:r>
            <a:r>
              <a:rPr lang="en-US" dirty="0" err="1"/>
              <a:t>syncram</a:t>
            </a:r>
            <a:r>
              <a:rPr lang="en-US" dirty="0"/>
              <a:t>, which we had been using for the data memory.  We eventually replaced the </a:t>
            </a:r>
            <a:r>
              <a:rPr lang="en-US" dirty="0" err="1"/>
              <a:t>syncram</a:t>
            </a:r>
            <a:r>
              <a:rPr lang="en-US" dirty="0"/>
              <a:t> with </a:t>
            </a:r>
            <a:r>
              <a:rPr lang="en-US" dirty="0" err="1"/>
              <a:t>sram</a:t>
            </a:r>
            <a:r>
              <a:rPr lang="en-US" dirty="0"/>
              <a:t> for the data memory and our design worked.</a:t>
            </a:r>
          </a:p>
          <a:p>
            <a:endParaRPr lang="en-US" dirty="0"/>
          </a:p>
        </p:txBody>
      </p:sp>
    </p:spTree>
    <p:extLst>
      <p:ext uri="{BB962C8B-B14F-4D97-AF65-F5344CB8AC3E}">
        <p14:creationId xmlns:p14="http://schemas.microsoft.com/office/powerpoint/2010/main" val="365739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A263-714A-F34A-ADDA-29991052ECF7}"/>
              </a:ext>
            </a:extLst>
          </p:cNvPr>
          <p:cNvSpPr>
            <a:spLocks noGrp="1"/>
          </p:cNvSpPr>
          <p:nvPr>
            <p:ph type="title"/>
          </p:nvPr>
        </p:nvSpPr>
        <p:spPr/>
        <p:txBody>
          <a:bodyPr/>
          <a:lstStyle/>
          <a:p>
            <a:r>
              <a:rPr lang="en-US" dirty="0"/>
              <a:t>Control Signals</a:t>
            </a:r>
          </a:p>
        </p:txBody>
      </p:sp>
    </p:spTree>
    <p:extLst>
      <p:ext uri="{BB962C8B-B14F-4D97-AF65-F5344CB8AC3E}">
        <p14:creationId xmlns:p14="http://schemas.microsoft.com/office/powerpoint/2010/main" val="1126071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A263-714A-F34A-ADDA-29991052ECF7}"/>
              </a:ext>
            </a:extLst>
          </p:cNvPr>
          <p:cNvSpPr>
            <a:spLocks noGrp="1"/>
          </p:cNvSpPr>
          <p:nvPr>
            <p:ph type="title"/>
          </p:nvPr>
        </p:nvSpPr>
        <p:spPr/>
        <p:txBody>
          <a:bodyPr/>
          <a:lstStyle/>
          <a:p>
            <a:r>
              <a:rPr lang="en-US" dirty="0"/>
              <a:t>ALU Control</a:t>
            </a:r>
          </a:p>
        </p:txBody>
      </p:sp>
      <p:pic>
        <p:nvPicPr>
          <p:cNvPr id="4" name="Picture 3" descr="A picture containing background pattern&#10;&#10;Description automatically generated">
            <a:extLst>
              <a:ext uri="{FF2B5EF4-FFF2-40B4-BE49-F238E27FC236}">
                <a16:creationId xmlns:a16="http://schemas.microsoft.com/office/drawing/2014/main" id="{8F4A8767-9E23-9B48-A2C6-1BD4E1825AA4}"/>
              </a:ext>
            </a:extLst>
          </p:cNvPr>
          <p:cNvPicPr>
            <a:picLocks noChangeAspect="1"/>
          </p:cNvPicPr>
          <p:nvPr/>
        </p:nvPicPr>
        <p:blipFill>
          <a:blip r:embed="rId2"/>
          <a:stretch>
            <a:fillRect/>
          </a:stretch>
        </p:blipFill>
        <p:spPr>
          <a:xfrm>
            <a:off x="2388870" y="1337310"/>
            <a:ext cx="7155180" cy="5351268"/>
          </a:xfrm>
          <a:prstGeom prst="rect">
            <a:avLst/>
          </a:prstGeom>
        </p:spPr>
      </p:pic>
    </p:spTree>
    <p:extLst>
      <p:ext uri="{BB962C8B-B14F-4D97-AF65-F5344CB8AC3E}">
        <p14:creationId xmlns:p14="http://schemas.microsoft.com/office/powerpoint/2010/main" val="341670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D952-DCC4-1E43-A091-BA3916AEC61F}"/>
              </a:ext>
            </a:extLst>
          </p:cNvPr>
          <p:cNvSpPr>
            <a:spLocks noGrp="1"/>
          </p:cNvSpPr>
          <p:nvPr>
            <p:ph type="title"/>
          </p:nvPr>
        </p:nvSpPr>
        <p:spPr/>
        <p:txBody>
          <a:bodyPr/>
          <a:lstStyle/>
          <a:p>
            <a:r>
              <a:rPr lang="en-US" dirty="0"/>
              <a:t>Traces Overview</a:t>
            </a:r>
          </a:p>
        </p:txBody>
      </p:sp>
      <p:sp>
        <p:nvSpPr>
          <p:cNvPr id="3" name="Content Placeholder 2">
            <a:extLst>
              <a:ext uri="{FF2B5EF4-FFF2-40B4-BE49-F238E27FC236}">
                <a16:creationId xmlns:a16="http://schemas.microsoft.com/office/drawing/2014/main" id="{AB057C22-4964-8642-8A00-31377DD83E32}"/>
              </a:ext>
            </a:extLst>
          </p:cNvPr>
          <p:cNvSpPr>
            <a:spLocks noGrp="1"/>
          </p:cNvSpPr>
          <p:nvPr>
            <p:ph idx="1"/>
          </p:nvPr>
        </p:nvSpPr>
        <p:spPr/>
        <p:txBody>
          <a:bodyPr/>
          <a:lstStyle/>
          <a:p>
            <a:r>
              <a:rPr lang="en-US" dirty="0"/>
              <a:t>The first few hundred </a:t>
            </a:r>
            <a:r>
              <a:rPr lang="en-US" dirty="0" err="1"/>
              <a:t>ps</a:t>
            </a:r>
            <a:r>
              <a:rPr lang="en-US" dirty="0"/>
              <a:t> of each program execution is shown, along with the final output for each program.  </a:t>
            </a:r>
          </a:p>
        </p:txBody>
      </p:sp>
    </p:spTree>
    <p:extLst>
      <p:ext uri="{BB962C8B-B14F-4D97-AF65-F5344CB8AC3E}">
        <p14:creationId xmlns:p14="http://schemas.microsoft.com/office/powerpoint/2010/main" val="1853680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(I)</a:t>
            </a:r>
          </a:p>
        </p:txBody>
      </p:sp>
      <p:pic>
        <p:nvPicPr>
          <p:cNvPr id="5" name="Content Placeholder 4" descr="Graphical user interface, diagram&#10;&#10;Description automatically generated">
            <a:extLst>
              <a:ext uri="{FF2B5EF4-FFF2-40B4-BE49-F238E27FC236}">
                <a16:creationId xmlns:a16="http://schemas.microsoft.com/office/drawing/2014/main" id="{AEEFA700-122F-114D-9AAD-D1E3CD25667B}"/>
              </a:ext>
            </a:extLst>
          </p:cNvPr>
          <p:cNvPicPr>
            <a:picLocks noGrp="1" noChangeAspect="1"/>
          </p:cNvPicPr>
          <p:nvPr>
            <p:ph idx="1"/>
          </p:nvPr>
        </p:nvPicPr>
        <p:blipFill>
          <a:blip r:embed="rId2"/>
          <a:stretch>
            <a:fillRect/>
          </a:stretch>
        </p:blipFill>
        <p:spPr>
          <a:xfrm>
            <a:off x="1568450" y="2915444"/>
            <a:ext cx="9055100" cy="2171700"/>
          </a:xfrm>
        </p:spPr>
      </p:pic>
    </p:spTree>
    <p:extLst>
      <p:ext uri="{BB962C8B-B14F-4D97-AF65-F5344CB8AC3E}">
        <p14:creationId xmlns:p14="http://schemas.microsoft.com/office/powerpoint/2010/main" val="404280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(II)</a:t>
            </a:r>
          </a:p>
        </p:txBody>
      </p:sp>
      <p:pic>
        <p:nvPicPr>
          <p:cNvPr id="5" name="Content Placeholder 4" descr="Graphical user interface, application&#10;&#10;Description automatically generated">
            <a:extLst>
              <a:ext uri="{FF2B5EF4-FFF2-40B4-BE49-F238E27FC236}">
                <a16:creationId xmlns:a16="http://schemas.microsoft.com/office/drawing/2014/main" id="{A7195493-6F5E-9447-833F-91D2A5966D41}"/>
              </a:ext>
            </a:extLst>
          </p:cNvPr>
          <p:cNvPicPr>
            <a:picLocks noGrp="1" noChangeAspect="1"/>
          </p:cNvPicPr>
          <p:nvPr>
            <p:ph idx="1"/>
          </p:nvPr>
        </p:nvPicPr>
        <p:blipFill>
          <a:blip r:embed="rId2"/>
          <a:stretch>
            <a:fillRect/>
          </a:stretch>
        </p:blipFill>
        <p:spPr>
          <a:xfrm>
            <a:off x="2165350" y="3093244"/>
            <a:ext cx="7861300" cy="1816100"/>
          </a:xfrm>
        </p:spPr>
      </p:pic>
    </p:spTree>
    <p:extLst>
      <p:ext uri="{BB962C8B-B14F-4D97-AF65-F5344CB8AC3E}">
        <p14:creationId xmlns:p14="http://schemas.microsoft.com/office/powerpoint/2010/main" val="322976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(III)</a:t>
            </a:r>
          </a:p>
        </p:txBody>
      </p:sp>
      <p:pic>
        <p:nvPicPr>
          <p:cNvPr id="5" name="Content Placeholder 4" descr="Graphical user interface, application&#10;&#10;Description automatically generated">
            <a:extLst>
              <a:ext uri="{FF2B5EF4-FFF2-40B4-BE49-F238E27FC236}">
                <a16:creationId xmlns:a16="http://schemas.microsoft.com/office/drawing/2014/main" id="{151EF90A-7AC9-C941-A6A2-F13312D80711}"/>
              </a:ext>
            </a:extLst>
          </p:cNvPr>
          <p:cNvPicPr>
            <a:picLocks noGrp="1" noChangeAspect="1"/>
          </p:cNvPicPr>
          <p:nvPr>
            <p:ph idx="1"/>
          </p:nvPr>
        </p:nvPicPr>
        <p:blipFill>
          <a:blip r:embed="rId2"/>
          <a:stretch>
            <a:fillRect/>
          </a:stretch>
        </p:blipFill>
        <p:spPr>
          <a:xfrm>
            <a:off x="1543050" y="3086894"/>
            <a:ext cx="9105900" cy="1828800"/>
          </a:xfrm>
        </p:spPr>
      </p:pic>
    </p:spTree>
    <p:extLst>
      <p:ext uri="{BB962C8B-B14F-4D97-AF65-F5344CB8AC3E}">
        <p14:creationId xmlns:p14="http://schemas.microsoft.com/office/powerpoint/2010/main" val="3664915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924</Words>
  <Application>Microsoft Macintosh PowerPoint</Application>
  <PresentationFormat>Widescreen</PresentationFormat>
  <Paragraphs>94</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Single Cycle Processor</vt:lpstr>
      <vt:lpstr>Table of Contents</vt:lpstr>
      <vt:lpstr>Usage Instructions</vt:lpstr>
      <vt:lpstr>Control Signals</vt:lpstr>
      <vt:lpstr>ALU Control</vt:lpstr>
      <vt:lpstr>Traces Overview</vt:lpstr>
      <vt:lpstr>Traces – sort_corrected_branch.dat (I)</vt:lpstr>
      <vt:lpstr>Traces – sort_corrected_branch.dat (II)</vt:lpstr>
      <vt:lpstr>Traces – sort_corrected_branch.dat (III)</vt:lpstr>
      <vt:lpstr>Traces – sort_corrected_branch.dat Final Output</vt:lpstr>
      <vt:lpstr>Traces – unsigned_sum.dat (I)</vt:lpstr>
      <vt:lpstr>Traces – unsigned_sum.dat (II)</vt:lpstr>
      <vt:lpstr>Traces – unsigned_sum.dat (III)</vt:lpstr>
      <vt:lpstr>Traces – unsigned_sum.dat Final Output</vt:lpstr>
      <vt:lpstr>Traces – bills_branch.dat (I)</vt:lpstr>
      <vt:lpstr>Traces – bills_branch.dat (II)</vt:lpstr>
      <vt:lpstr>Traces – bills_branch.dat (III)</vt:lpstr>
      <vt:lpstr>Traces – bills_branch.dat Final Output</vt:lpstr>
      <vt:lpstr>Overall Processor Schematic</vt:lpstr>
      <vt:lpstr>Overall Schematic Detail – 1 </vt:lpstr>
      <vt:lpstr>Overall Schematic Detail – 2 </vt:lpstr>
      <vt:lpstr>Overall Schematic Detail – 3  </vt:lpstr>
      <vt:lpstr>Overall Schematic Detail – 4 </vt:lpstr>
      <vt:lpstr>Overall Schematic Detail – 5 </vt:lpstr>
      <vt:lpstr>High-Level Control Unit Schematic</vt:lpstr>
      <vt:lpstr>Control Unit Detail</vt:lpstr>
      <vt:lpstr>High-Level Register File Schematic</vt:lpstr>
      <vt:lpstr>Detail of Sign Extender </vt:lpstr>
      <vt:lpstr>Partial Schematic of Program Counter (PC)</vt:lpstr>
      <vt:lpstr>PowerPoint Presentation</vt:lpstr>
      <vt:lpstr>Design Decisions (I)</vt:lpstr>
      <vt:lpstr>Design Decisions (II)</vt:lpstr>
      <vt:lpstr>Problems and Solutions (I)</vt:lpstr>
      <vt:lpstr>Problems and Solutions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Cycle Processor</dc:title>
  <dc:creator>Alexandra Lauren Day</dc:creator>
  <cp:lastModifiedBy>Cam Brown</cp:lastModifiedBy>
  <cp:revision>12</cp:revision>
  <dcterms:created xsi:type="dcterms:W3CDTF">2021-11-18T14:18:04Z</dcterms:created>
  <dcterms:modified xsi:type="dcterms:W3CDTF">2021-11-18T21:16:36Z</dcterms:modified>
</cp:coreProperties>
</file>